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3.xml" ContentType="application/vnd.openxmlformats-officedocument.presentationml.notesSlide+xml"/>
  <Override PartName="/ppt/tags/tag20.xml" ContentType="application/vnd.openxmlformats-officedocument.presentationml.tags+xml"/>
  <Override PartName="/ppt/notesSlides/notesSlide14.xml" ContentType="application/vnd.openxmlformats-officedocument.presentationml.notesSlide+xml"/>
  <Override PartName="/ppt/tags/tag21.xml" ContentType="application/vnd.openxmlformats-officedocument.presentationml.tags+xml"/>
  <Override PartName="/ppt/notesSlides/notesSlide15.xml" ContentType="application/vnd.openxmlformats-officedocument.presentationml.notesSlide+xml"/>
  <Override PartName="/ppt/tags/tag22.xml" ContentType="application/vnd.openxmlformats-officedocument.presentationml.tags+xml"/>
  <Override PartName="/ppt/notesSlides/notesSlide16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7.xml" ContentType="application/vnd.openxmlformats-officedocument.presentationml.notesSlide+xml"/>
  <Override PartName="/ppt/tags/tag25.xml" ContentType="application/vnd.openxmlformats-officedocument.presentationml.tags+xml"/>
  <Override PartName="/ppt/notesSlides/notesSlide18.xml" ContentType="application/vnd.openxmlformats-officedocument.presentationml.notesSlide+xml"/>
  <Override PartName="/ppt/tags/tag26.xml" ContentType="application/vnd.openxmlformats-officedocument.presentationml.tags+xml"/>
  <Override PartName="/ppt/notesSlides/notesSlide19.xml" ContentType="application/vnd.openxmlformats-officedocument.presentationml.notesSlide+xml"/>
  <Override PartName="/ppt/tags/tag27.xml" ContentType="application/vnd.openxmlformats-officedocument.presentationml.tags+xml"/>
  <Override PartName="/ppt/notesSlides/notesSlide20.xml" ContentType="application/vnd.openxmlformats-officedocument.presentationml.notesSlide+xml"/>
  <Override PartName="/ppt/tags/tag28.xml" ContentType="application/vnd.openxmlformats-officedocument.presentationml.tags+xml"/>
  <Override PartName="/ppt/notesSlides/notesSlide21.xml" ContentType="application/vnd.openxmlformats-officedocument.presentationml.notesSlide+xml"/>
  <Override PartName="/ppt/tags/tag29.xml" ContentType="application/vnd.openxmlformats-officedocument.presentationml.tags+xml"/>
  <Override PartName="/ppt/notesSlides/notesSlide22.xml" ContentType="application/vnd.openxmlformats-officedocument.presentationml.notesSlide+xml"/>
  <Override PartName="/ppt/tags/tag30.xml" ContentType="application/vnd.openxmlformats-officedocument.presentationml.tags+xml"/>
  <Override PartName="/ppt/notesSlides/notesSlide23.xml" ContentType="application/vnd.openxmlformats-officedocument.presentationml.notesSlide+xml"/>
  <Override PartName="/ppt/tags/tag31.xml" ContentType="application/vnd.openxmlformats-officedocument.presentationml.tags+xml"/>
  <Override PartName="/ppt/notesSlides/notesSlide24.xml" ContentType="application/vnd.openxmlformats-officedocument.presentationml.notesSlide+xml"/>
  <Override PartName="/ppt/tags/tag32.xml" ContentType="application/vnd.openxmlformats-officedocument.presentationml.tags+xml"/>
  <Override PartName="/ppt/notesSlides/notesSlide25.xml" ContentType="application/vnd.openxmlformats-officedocument.presentationml.notesSlide+xml"/>
  <Override PartName="/ppt/tags/tag33.xml" ContentType="application/vnd.openxmlformats-officedocument.presentationml.tags+xml"/>
  <Override PartName="/ppt/notesSlides/notesSlide26.xml" ContentType="application/vnd.openxmlformats-officedocument.presentationml.notesSlide+xml"/>
  <Override PartName="/ppt/tags/tag34.xml" ContentType="application/vnd.openxmlformats-officedocument.presentationml.tags+xml"/>
  <Override PartName="/ppt/notesSlides/notesSlide27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28.xml" ContentType="application/vnd.openxmlformats-officedocument.presentationml.notesSlide+xml"/>
  <Override PartName="/ppt/tags/tag37.xml" ContentType="application/vnd.openxmlformats-officedocument.presentationml.tags+xml"/>
  <Override PartName="/ppt/notesSlides/notesSlide29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30.xml" ContentType="application/vnd.openxmlformats-officedocument.presentationml.notesSlide+xml"/>
  <Override PartName="/ppt/tags/tag43.xml" ContentType="application/vnd.openxmlformats-officedocument.presentationml.tags+xml"/>
  <Override PartName="/ppt/notesSlides/notesSlide31.xml" ContentType="application/vnd.openxmlformats-officedocument.presentationml.notesSlide+xml"/>
  <Override PartName="/ppt/tags/tag44.xml" ContentType="application/vnd.openxmlformats-officedocument.presentationml.tags+xml"/>
  <Override PartName="/ppt/notesSlides/notesSlide32.xml" ContentType="application/vnd.openxmlformats-officedocument.presentationml.notesSlide+xml"/>
  <Override PartName="/ppt/tags/tag45.xml" ContentType="application/vnd.openxmlformats-officedocument.presentationml.tags+xml"/>
  <Override PartName="/ppt/notesSlides/notesSlide33.xml" ContentType="application/vnd.openxmlformats-officedocument.presentationml.notesSlide+xml"/>
  <Override PartName="/ppt/tags/tag46.xml" ContentType="application/vnd.openxmlformats-officedocument.presentationml.tags+xml"/>
  <Override PartName="/ppt/notesSlides/notesSlide34.xml" ContentType="application/vnd.openxmlformats-officedocument.presentationml.notesSlide+xml"/>
  <Override PartName="/ppt/tags/tag47.xml" ContentType="application/vnd.openxmlformats-officedocument.presentationml.tags+xml"/>
  <Override PartName="/ppt/notesSlides/notesSlide35.xml" ContentType="application/vnd.openxmlformats-officedocument.presentationml.notesSlide+xml"/>
  <Override PartName="/ppt/tags/tag48.xml" ContentType="application/vnd.openxmlformats-officedocument.presentationml.tags+xml"/>
  <Override PartName="/ppt/notesSlides/notesSlide36.xml" ContentType="application/vnd.openxmlformats-officedocument.presentationml.notesSlide+xml"/>
  <Override PartName="/ppt/tags/tag4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50"/>
  </p:notesMasterIdLst>
  <p:sldIdLst>
    <p:sldId id="543" r:id="rId2"/>
    <p:sldId id="1189" r:id="rId3"/>
    <p:sldId id="1242" r:id="rId4"/>
    <p:sldId id="1244" r:id="rId5"/>
    <p:sldId id="1160" r:id="rId6"/>
    <p:sldId id="1254" r:id="rId7"/>
    <p:sldId id="1246" r:id="rId8"/>
    <p:sldId id="1248" r:id="rId9"/>
    <p:sldId id="1196" r:id="rId10"/>
    <p:sldId id="1197" r:id="rId11"/>
    <p:sldId id="1198" r:id="rId12"/>
    <p:sldId id="967" r:id="rId13"/>
    <p:sldId id="1249" r:id="rId14"/>
    <p:sldId id="1250" r:id="rId15"/>
    <p:sldId id="1251" r:id="rId16"/>
    <p:sldId id="1252" r:id="rId17"/>
    <p:sldId id="1253" r:id="rId18"/>
    <p:sldId id="1280" r:id="rId19"/>
    <p:sldId id="1256" r:id="rId20"/>
    <p:sldId id="1265" r:id="rId21"/>
    <p:sldId id="1161" r:id="rId22"/>
    <p:sldId id="1162" r:id="rId23"/>
    <p:sldId id="1163" r:id="rId24"/>
    <p:sldId id="1164" r:id="rId25"/>
    <p:sldId id="1165" r:id="rId26"/>
    <p:sldId id="1166" r:id="rId27"/>
    <p:sldId id="1261" r:id="rId28"/>
    <p:sldId id="1266" r:id="rId29"/>
    <p:sldId id="1267" r:id="rId30"/>
    <p:sldId id="1179" r:id="rId31"/>
    <p:sldId id="1269" r:id="rId32"/>
    <p:sldId id="1260" r:id="rId33"/>
    <p:sldId id="1281" r:id="rId34"/>
    <p:sldId id="1282" r:id="rId35"/>
    <p:sldId id="1268" r:id="rId36"/>
    <p:sldId id="1278" r:id="rId37"/>
    <p:sldId id="1276" r:id="rId38"/>
    <p:sldId id="1274" r:id="rId39"/>
    <p:sldId id="1273" r:id="rId40"/>
    <p:sldId id="1275" r:id="rId41"/>
    <p:sldId id="1226" r:id="rId42"/>
    <p:sldId id="1227" r:id="rId43"/>
    <p:sldId id="1286" r:id="rId44"/>
    <p:sldId id="1285" r:id="rId45"/>
    <p:sldId id="1279" r:id="rId46"/>
    <p:sldId id="1270" r:id="rId47"/>
    <p:sldId id="1271" r:id="rId48"/>
    <p:sldId id="1272" r:id="rId49"/>
  </p:sldIdLst>
  <p:sldSz cx="9144000" cy="6858000" type="screen4x3"/>
  <p:notesSz cx="6858000" cy="9144000"/>
  <p:custDataLst>
    <p:tags r:id="rId5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8000"/>
    <a:srgbClr val="6600CC"/>
    <a:srgbClr val="4033E5"/>
    <a:srgbClr val="F7FBFF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39" autoAdjust="0"/>
    <p:restoredTop sz="81208" autoAdjust="0"/>
  </p:normalViewPr>
  <p:slideViewPr>
    <p:cSldViewPr>
      <p:cViewPr varScale="1">
        <p:scale>
          <a:sx n="65" d="100"/>
          <a:sy n="65" d="100"/>
        </p:scale>
        <p:origin x="7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ags" Target="tags/tag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E66011A-7A03-493C-804C-38D78182F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06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DDA00E-6F85-4DE8-AF34-BBF63E88CBC0}" type="slidenum">
              <a:rPr lang="en-US" smtClean="0"/>
              <a:pPr eaLnBrk="1" hangingPunct="1">
                <a:defRPr/>
              </a:pPr>
              <a:t>1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74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8837E-D66E-4B23-A0CE-A11A9B570CA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0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91B90-D400-497D-971B-F52640DA97C5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94327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>
              <a:latin typeface="Arial" pitchFamily="34" charset="0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7345000-73C5-4246-9873-BCB305200D94}" type="slidenum">
              <a:rPr lang="en-US" smtClean="0"/>
              <a:pPr eaLnBrk="1" hangingPunct="1">
                <a:defRPr/>
              </a:pPr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61017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DDA00E-6F85-4DE8-AF34-BBF63E88CBC0}" type="slidenum">
              <a:rPr lang="en-US" smtClean="0"/>
              <a:pPr eaLnBrk="1" hangingPunct="1">
                <a:defRPr/>
              </a:pPr>
              <a:t>18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</a:rPr>
              <a:t>Robyn’s exercise</a:t>
            </a:r>
            <a:r>
              <a:rPr lang="en-US" baseline="0" dirty="0" smtClean="0">
                <a:latin typeface="Arial" pitchFamily="34" charset="0"/>
              </a:rPr>
              <a:t> to day 1 – bull’s eye to day 2</a:t>
            </a:r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7664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>
              <a:latin typeface="Arial" pitchFamily="34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18D9DB2-0D09-40CF-B9CD-571ABF6AE67D}" type="slidenum">
              <a:rPr lang="en-US" smtClean="0"/>
              <a:pPr eaLnBrk="1" hangingPunct="1">
                <a:defRPr/>
              </a:pPr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08748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>
              <a:latin typeface="Arial" pitchFamily="34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18D9DB2-0D09-40CF-B9CD-571ABF6AE67D}" type="slidenum">
              <a:rPr lang="en-US" smtClean="0"/>
              <a:pPr eaLnBrk="1" hangingPunct="1">
                <a:defRPr/>
              </a:pPr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161320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>
              <a:latin typeface="Arial" pitchFamily="34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8FFB308-89D1-430C-9DE9-A7CDA1043B42}" type="slidenum">
              <a:rPr lang="en-US" smtClean="0"/>
              <a:pPr eaLnBrk="1" hangingPunct="1">
                <a:defRPr/>
              </a:pPr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97878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The child learns to relate her own </a:t>
            </a:r>
            <a:r>
              <a:rPr lang="en-GB" dirty="0" err="1" smtClean="0">
                <a:latin typeface="Arial" pitchFamily="34" charset="0"/>
                <a:ea typeface="ＭＳ Ｐゴシック" pitchFamily="34" charset="-128"/>
              </a:rPr>
              <a:t>behavior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 as different from that of others by learning three key relations which are 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“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I versus YOU</a:t>
            </a:r>
            <a:r>
              <a:rPr lang="en-GB" baseline="0" dirty="0" smtClean="0">
                <a:latin typeface="Arial" pitchFamily="34" charset="0"/>
                <a:ea typeface="ＭＳ Ｐゴシック" pitchFamily="34" charset="-128"/>
              </a:rPr>
              <a:t> (&amp; 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HE/SHE/IT/THEY)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”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, 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“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HERE versus THERE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”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 and 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“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NOW versus THEN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”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. </a:t>
            </a:r>
          </a:p>
          <a:p>
            <a:pPr>
              <a:defRPr/>
            </a:pPr>
            <a:endParaRPr lang="en-GB" dirty="0" smtClean="0">
              <a:latin typeface="Arial" pitchFamily="34" charset="0"/>
              <a:ea typeface="ＭＳ Ｐゴシック" pitchFamily="34" charset="-128"/>
            </a:endParaRPr>
          </a:p>
          <a:p>
            <a:pPr>
              <a:defRPr/>
            </a:pP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She learns to respond appropriately to questions such as 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‘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What are YOU doing HERE?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’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, 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‘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What am I doing NOW?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’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, 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‘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What was I doing THEN?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’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 etc. </a:t>
            </a:r>
          </a:p>
          <a:p>
            <a:pPr>
              <a:defRPr/>
            </a:pPr>
            <a:endParaRPr lang="en-GB" dirty="0" smtClean="0">
              <a:latin typeface="Arial" pitchFamily="34" charset="0"/>
              <a:ea typeface="ＭＳ Ｐゴシック" pitchFamily="34" charset="-128"/>
            </a:endParaRPr>
          </a:p>
          <a:p>
            <a:pPr>
              <a:defRPr/>
            </a:pP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She will gradually learn to respond appropriately to these questions and as she does so she will see that whenever she is asked about her own </a:t>
            </a:r>
            <a:r>
              <a:rPr lang="en-GB" dirty="0" err="1" smtClean="0">
                <a:latin typeface="Arial" pitchFamily="34" charset="0"/>
                <a:ea typeface="ＭＳ Ｐゴシック" pitchFamily="34" charset="-128"/>
              </a:rPr>
              <a:t>behavior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 she always answers from the point of view of 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‘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I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’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, 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‘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HERE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’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 and 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‘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NOW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’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 and that this perspective is consistent and different from that of other people. </a:t>
            </a:r>
          </a:p>
          <a:p>
            <a:pPr>
              <a:defRPr/>
            </a:pPr>
            <a:endParaRPr lang="en-GB" dirty="0" smtClean="0">
              <a:latin typeface="Arial" pitchFamily="34" charset="0"/>
              <a:ea typeface="ＭＳ Ｐゴシック" pitchFamily="34" charset="-128"/>
            </a:endParaRPr>
          </a:p>
          <a:p>
            <a:pPr>
              <a:defRPr/>
            </a:pP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For example, if you ask me about my </a:t>
            </a:r>
            <a:r>
              <a:rPr lang="en-GB" dirty="0" err="1" smtClean="0">
                <a:latin typeface="Arial" pitchFamily="34" charset="0"/>
                <a:ea typeface="ＭＳ Ｐゴシック" pitchFamily="34" charset="-128"/>
              </a:rPr>
              <a:t>behavior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, I will always answer from the position of 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‘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I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’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, 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‘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HERE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’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 and 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‘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NOW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’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 in response to your question asked by YOU, THERE (where you are) and THEN (when you asked – a few seconds ago).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  <a:p>
            <a:pPr>
              <a:defRPr/>
            </a:pP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 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GB" sz="800" b="1" i="1" dirty="0" smtClean="0">
                <a:latin typeface="Tahoma" pitchFamily="34" charset="0"/>
                <a:ea typeface="ＭＳ Ｐゴシック" pitchFamily="34" charset="-128"/>
              </a:rPr>
              <a:t>I</a:t>
            </a:r>
            <a:r>
              <a:rPr lang="en-GB" sz="800" dirty="0" smtClean="0">
                <a:latin typeface="Tahoma" pitchFamily="34" charset="0"/>
                <a:ea typeface="ＭＳ Ｐゴシック" pitchFamily="34" charset="-128"/>
              </a:rPr>
              <a:t> is always from this perspective </a:t>
            </a:r>
            <a:r>
              <a:rPr lang="en-GB" sz="800" b="1" i="1" dirty="0" smtClean="0">
                <a:latin typeface="Tahoma" pitchFamily="34" charset="0"/>
                <a:ea typeface="ＭＳ Ｐゴシック" pitchFamily="34" charset="-128"/>
              </a:rPr>
              <a:t>here</a:t>
            </a:r>
            <a:r>
              <a:rPr lang="en-GB" sz="800" dirty="0" smtClean="0">
                <a:latin typeface="Tahoma" pitchFamily="34" charset="0"/>
                <a:ea typeface="ＭＳ Ｐゴシック" pitchFamily="34" charset="-128"/>
              </a:rPr>
              <a:t>, not from someone else's perspective </a:t>
            </a:r>
            <a:r>
              <a:rPr lang="en-GB" sz="800" b="1" i="1" dirty="0" smtClean="0">
                <a:latin typeface="Tahoma" pitchFamily="34" charset="0"/>
                <a:ea typeface="ＭＳ Ｐゴシック" pitchFamily="34" charset="-128"/>
              </a:rPr>
              <a:t>there</a:t>
            </a:r>
            <a:r>
              <a:rPr lang="en-GB" sz="800" dirty="0" smtClean="0">
                <a:latin typeface="Tahoma" pitchFamily="34" charset="0"/>
                <a:ea typeface="ＭＳ Ｐゴシック" pitchFamily="34" charset="-128"/>
              </a:rPr>
              <a:t> </a:t>
            </a:r>
          </a:p>
          <a:p>
            <a:pPr eaLnBrk="1" hangingPunct="1">
              <a:defRPr/>
            </a:pPr>
            <a:r>
              <a:rPr lang="en-GB" sz="800" dirty="0" smtClean="0">
                <a:latin typeface="Tahoma" pitchFamily="34" charset="0"/>
                <a:ea typeface="ＭＳ Ｐゴシック" pitchFamily="34" charset="-128"/>
              </a:rPr>
              <a:t>A sense of perspective is therefore abstracted through learning to talk about one's own perspective in relation to other perspectives</a:t>
            </a:r>
          </a:p>
          <a:p>
            <a:pPr>
              <a:defRPr/>
            </a:pP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E70F2FF1-3B69-409A-B0E6-56DDBC923CD5}" type="slidenum">
              <a:rPr lang="en-GB" sz="1200" smtClean="0"/>
              <a:pPr eaLnBrk="1" hangingPunct="1">
                <a:defRPr/>
              </a:pPr>
              <a:t>23</a:t>
            </a:fld>
            <a:endParaRPr lang="en-GB" sz="1200" smtClean="0"/>
          </a:p>
        </p:txBody>
      </p:sp>
    </p:spTree>
    <p:extLst>
      <p:ext uri="{BB962C8B-B14F-4D97-AF65-F5344CB8AC3E}">
        <p14:creationId xmlns:p14="http://schemas.microsoft.com/office/powerpoint/2010/main" val="36570268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091E5394-EBBE-41C2-9774-A706F2F4132E}" type="slidenum">
              <a:rPr lang="en-US">
                <a:latin typeface="Arial" pitchFamily="34" charset="0"/>
                <a:ea typeface="ＭＳ Ｐゴシック" pitchFamily="34" charset="-128"/>
              </a:rPr>
              <a:pPr eaLnBrk="1" hangingPunct="1"/>
              <a:t>24</a:t>
            </a:fld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97534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3A67DAD2-F8A6-4014-ADF8-3C58E1F6884E}" type="slidenum">
              <a:rPr lang="en-US">
                <a:latin typeface="Arial" pitchFamily="34" charset="0"/>
                <a:ea typeface="ＭＳ Ｐゴシック" pitchFamily="34" charset="-128"/>
              </a:rPr>
              <a:pPr eaLnBrk="1" hangingPunct="1"/>
              <a:t>25</a:t>
            </a:fld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2305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DDA00E-6F85-4DE8-AF34-BBF63E88CBC0}" type="slidenum">
              <a:rPr lang="en-US" smtClean="0"/>
              <a:pPr eaLnBrk="1" hangingPunct="1">
                <a:defRPr/>
              </a:pPr>
              <a:t>2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7664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66011A-7A03-493C-804C-38D78182F70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006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66011A-7A03-493C-804C-38D78182F70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279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>
              <a:latin typeface="Arial" pitchFamily="34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18D9DB2-0D09-40CF-B9CD-571ABF6AE67D}" type="slidenum">
              <a:rPr lang="en-US" smtClean="0"/>
              <a:pPr eaLnBrk="1" hangingPunct="1">
                <a:defRPr/>
              </a:pPr>
              <a:t>28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538928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>
              <a:latin typeface="Arial" pitchFamily="34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18D9DB2-0D09-40CF-B9CD-571ABF6AE67D}" type="slidenum">
              <a:rPr lang="en-US" smtClean="0"/>
              <a:pPr eaLnBrk="1" hangingPunct="1">
                <a:defRPr/>
              </a:pPr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92678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>
              <a:latin typeface="Arial" pitchFamily="34" charset="0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E095F7E-290E-4DE1-A29E-5782666251AE}" type="slidenum">
              <a:rPr lang="en-US" smtClean="0"/>
              <a:pPr eaLnBrk="1" hangingPunct="1">
                <a:defRPr/>
              </a:pPr>
              <a:t>30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50886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>
              <a:latin typeface="Arial" pitchFamily="34" charset="0"/>
            </a:endParaRPr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A6DB74C-3BB9-44C7-80F5-32BF260EBDA5}" type="slidenum">
              <a:rPr lang="en-US" smtClean="0"/>
              <a:pPr eaLnBrk="1" hangingPunct="1">
                <a:defRPr/>
              </a:pPr>
              <a:t>31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31479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66011A-7A03-493C-804C-38D78182F70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304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>
              <a:latin typeface="Arial" pitchFamily="34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18D9DB2-0D09-40CF-B9CD-571ABF6AE67D}" type="slidenum">
              <a:rPr lang="en-US" smtClean="0"/>
              <a:pPr eaLnBrk="1" hangingPunct="1">
                <a:defRPr/>
              </a:pPr>
              <a:t>33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97529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>
              <a:latin typeface="Arial" pitchFamily="34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18D9DB2-0D09-40CF-B9CD-571ABF6AE67D}" type="slidenum">
              <a:rPr lang="en-US" smtClean="0"/>
              <a:pPr eaLnBrk="1" hangingPunct="1">
                <a:defRPr/>
              </a:pPr>
              <a:t>35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063708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66011A-7A03-493C-804C-38D78182F70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95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DDA00E-6F85-4DE8-AF34-BBF63E88CBC0}" type="slidenum">
              <a:rPr lang="en-US" smtClean="0"/>
              <a:pPr eaLnBrk="1" hangingPunct="1">
                <a:defRPr/>
              </a:pPr>
              <a:t>3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6572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Not just values questions – all sorts of questions</a:t>
            </a:r>
          </a:p>
          <a:p>
            <a:pPr eaLnBrk="1" hangingPunct="1">
              <a:defRPr/>
            </a:pPr>
            <a:r>
              <a:rPr lang="en-AU" dirty="0" smtClean="0"/>
              <a:t>Demo ways of doing it</a:t>
            </a: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E2FEB2A-DAB0-4AC9-A3B6-F58356928EA6}" type="slidenum">
              <a:rPr lang="en-US" smtClean="0"/>
              <a:pPr eaLnBrk="1" hangingPunct="1">
                <a:defRPr/>
              </a:pPr>
              <a:t>41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09684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>
              <a:latin typeface="Arial" pitchFamily="34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A9B0D61-5F0A-4FC6-A384-7CB61B4CB18C}" type="slidenum">
              <a:rPr lang="en-US" smtClean="0"/>
              <a:pPr eaLnBrk="1" hangingPunct="1">
                <a:defRPr/>
              </a:pPr>
              <a:t>42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726553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>
              <a:latin typeface="Arial" pitchFamily="34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18D9DB2-0D09-40CF-B9CD-571ABF6AE67D}" type="slidenum">
              <a:rPr lang="en-US" smtClean="0"/>
              <a:pPr eaLnBrk="1" hangingPunct="1">
                <a:defRPr/>
              </a:pPr>
              <a:t>43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063708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66011A-7A03-493C-804C-38D78182F704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953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66011A-7A03-493C-804C-38D78182F704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6274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>
              <a:latin typeface="Arial" pitchFamily="34" charset="0"/>
            </a:endParaRPr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D7C9EDA-E7DF-478A-A9CE-90D88BAE74DA}" type="slidenum">
              <a:rPr lang="en-US" smtClean="0"/>
              <a:pPr eaLnBrk="1" hangingPunct="1">
                <a:defRPr/>
              </a:pPr>
              <a:t>46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30452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Not just values questions – this is true for all sorts of questions</a:t>
            </a:r>
          </a:p>
          <a:p>
            <a:pPr eaLnBrk="1" hangingPunct="1">
              <a:defRPr/>
            </a:pPr>
            <a:r>
              <a:rPr lang="en-AU" dirty="0" smtClean="0"/>
              <a:t>Demo ways of doing it</a:t>
            </a: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E2FEB2A-DAB0-4AC9-A3B6-F58356928EA6}" type="slidenum">
              <a:rPr lang="en-US" smtClean="0"/>
              <a:pPr eaLnBrk="1" hangingPunct="1">
                <a:defRPr/>
              </a:pPr>
              <a:t>47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4754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DDA00E-6F85-4DE8-AF34-BBF63E88CBC0}" type="slidenum">
              <a:rPr lang="en-US" smtClean="0"/>
              <a:pPr eaLnBrk="1" hangingPunct="1">
                <a:defRPr/>
              </a:pPr>
              <a:t>4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240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>
              <a:latin typeface="Arial" pitchFamily="34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18D9DB2-0D09-40CF-B9CD-571ABF6AE67D}" type="slidenum">
              <a:rPr lang="en-US" smtClean="0"/>
              <a:pPr eaLnBrk="1" hangingPunct="1"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0538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>
              <a:latin typeface="Arial" pitchFamily="34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18D9DB2-0D09-40CF-B9CD-571ABF6AE67D}" type="slidenum">
              <a:rPr lang="en-US" smtClean="0"/>
              <a:pPr eaLnBrk="1" hangingPunct="1"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62970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>
              <a:latin typeface="Arial" pitchFamily="34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18D9DB2-0D09-40CF-B9CD-571ABF6AE67D}" type="slidenum">
              <a:rPr lang="en-US" smtClean="0"/>
              <a:pPr eaLnBrk="1" hangingPunct="1"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8258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DDA00E-6F85-4DE8-AF34-BBF63E88CBC0}" type="slidenum">
              <a:rPr lang="en-US" smtClean="0"/>
              <a:pPr eaLnBrk="1" hangingPunct="1">
                <a:defRPr/>
              </a:pPr>
              <a:t>8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316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8837E-D66E-4B23-A0CE-A11A9B570CA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54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981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982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AF4BC-1CE9-4B92-A96F-73F513327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88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D5732-59D1-479B-9A25-7FA715AAB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1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9F6F1-92AC-4D8D-A05E-CDCD6398E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3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457E8-FD66-4F6A-BE88-140B42D51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1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7079D-F2E7-472E-86AF-7808F13F2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2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555DA-E5F0-4C2B-A6AB-1CDAF2362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2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DA861-46C7-459B-AB0C-EEB03B876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0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54DEA-6890-4A5A-978C-F8C00330D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6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93C14-9B7B-4B86-9186-5B7A60499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7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EBAB6-19DE-4D15-B2B5-34CC3497C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5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2C773-735F-4E0A-98BF-E0CF89220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5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87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879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9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B5C98F2-50E3-4DF1-8C70-85BBDA9A8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2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Relationship Id="rId4" Type="http://schemas.openxmlformats.org/officeDocument/2006/relationships/image" Target="../media/image8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Relationship Id="rId4" Type="http://schemas.openxmlformats.org/officeDocument/2006/relationships/image" Target="../media/image9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381000"/>
            <a:ext cx="7620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“Keeping </a:t>
            </a:r>
            <a:r>
              <a:rPr lang="en-US" sz="4000" dirty="0"/>
              <a:t>Your Balls In The </a:t>
            </a:r>
            <a:r>
              <a:rPr lang="en-US" sz="4000" dirty="0" smtClean="0"/>
              <a:t>Air”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3600" dirty="0" smtClean="0"/>
              <a:t>ACT </a:t>
            </a:r>
            <a:r>
              <a:rPr lang="en-US" sz="3600" dirty="0" smtClean="0"/>
              <a:t>World Conference 2013</a:t>
            </a:r>
            <a:endParaRPr lang="en-US" sz="3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62F5-3089-4786-A05B-FFBC8961A00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59074" name="Picture 2" descr="http://www.sftalent.com/sitebuilder/images/theatre-stage-spotlight-460-760x5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533400"/>
            <a:ext cx="8249093" cy="5600700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3752890" y="4847957"/>
            <a:ext cx="98424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AU" sz="2800" b="1" dirty="0" smtClean="0">
                <a:solidFill>
                  <a:srgbClr val="FF0000"/>
                </a:solidFill>
              </a:rPr>
              <a:t>PAIN</a:t>
            </a:r>
            <a:r>
              <a:rPr lang="en-AU" sz="2800" b="1" dirty="0" smtClean="0">
                <a:solidFill>
                  <a:srgbClr val="6600CC"/>
                </a:solidFill>
              </a:rPr>
              <a:t> </a:t>
            </a:r>
            <a:endParaRPr lang="en-AU" sz="2800" b="1" dirty="0">
              <a:solidFill>
                <a:srgbClr val="6600CC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65386" y="369595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FFFF"/>
                </a:solidFill>
              </a:rPr>
              <a:t>SMELL</a:t>
            </a:r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56902" y="3048000"/>
            <a:ext cx="911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FFFF"/>
                </a:solidFill>
              </a:rPr>
              <a:t>TASTE</a:t>
            </a:r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67247" y="2438400"/>
            <a:ext cx="1001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FFFF"/>
                </a:solidFill>
              </a:rPr>
              <a:t>TOUCH</a:t>
            </a:r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45012" y="20690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FFFF"/>
                </a:solidFill>
              </a:rPr>
              <a:t>HEAR</a:t>
            </a:r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52800" y="24384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FFFF"/>
                </a:solidFill>
              </a:rPr>
              <a:t>SEE</a:t>
            </a:r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57400" y="304800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FFFF"/>
                </a:solidFill>
              </a:rPr>
              <a:t>FEELINGS</a:t>
            </a:r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00200" y="3810000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FFFF"/>
                </a:solidFill>
              </a:rPr>
              <a:t>THOUGHTS</a:t>
            </a:r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09149" y="4012803"/>
            <a:ext cx="3747116" cy="95410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AU" sz="2800" b="1" dirty="0" smtClean="0">
                <a:solidFill>
                  <a:srgbClr val="FF0000"/>
                </a:solidFill>
              </a:rPr>
              <a:t>ACCEPTANCE &amp;</a:t>
            </a:r>
          </a:p>
          <a:p>
            <a:r>
              <a:rPr lang="en-AU" sz="2800" b="1" dirty="0" smtClean="0">
                <a:solidFill>
                  <a:srgbClr val="FF0000"/>
                </a:solidFill>
              </a:rPr>
              <a:t>SELF-COMPASSION</a:t>
            </a:r>
            <a:r>
              <a:rPr lang="en-AU" sz="2800" b="1" dirty="0" smtClean="0">
                <a:solidFill>
                  <a:srgbClr val="6600CC"/>
                </a:solidFill>
              </a:rPr>
              <a:t> </a:t>
            </a:r>
            <a:endParaRPr lang="en-AU" sz="2800" b="1" dirty="0">
              <a:solidFill>
                <a:srgbClr val="66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8485" y="5300771"/>
            <a:ext cx="3733779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AU" sz="2800" b="1" dirty="0" smtClean="0">
                <a:solidFill>
                  <a:srgbClr val="FF0000"/>
                </a:solidFill>
              </a:rPr>
              <a:t> VALUES &amp; ACTION </a:t>
            </a:r>
            <a:r>
              <a:rPr lang="en-AU" sz="2800" b="1" dirty="0" smtClean="0">
                <a:solidFill>
                  <a:srgbClr val="6600CC"/>
                </a:solidFill>
              </a:rPr>
              <a:t> </a:t>
            </a:r>
            <a:endParaRPr lang="en-AU" sz="2800" b="1" dirty="0">
              <a:solidFill>
                <a:srgbClr val="6600C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286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30" grpId="0"/>
      <p:bldP spid="31" grpId="0"/>
      <p:bldP spid="32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Drop Anchor</a:t>
            </a:r>
          </a:p>
        </p:txBody>
      </p:sp>
      <p:pic>
        <p:nvPicPr>
          <p:cNvPr id="3074" name="Picture 2" descr="C:\Users\Russ Harris\Documents\My Docs\powerpoints &amp; talks\Reality Slap workd con 2012\Anchor-Underwat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34075"/>
            <a:ext cx="8280920" cy="333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1999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52400" y="193675"/>
            <a:ext cx="8839200" cy="6054725"/>
          </a:xfrm>
        </p:spPr>
        <p:txBody>
          <a:bodyPr/>
          <a:lstStyle/>
          <a:p>
            <a:pPr marL="514350" indent="-514350" eaLnBrk="1" hangingPunct="1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AU" sz="2400" dirty="0"/>
              <a:t>So </a:t>
            </a:r>
            <a:r>
              <a:rPr lang="en-AU" sz="2400" dirty="0" smtClean="0"/>
              <a:t>a painful </a:t>
            </a:r>
            <a:r>
              <a:rPr lang="en-AU" sz="2400" dirty="0"/>
              <a:t>thought/feeling/memory has </a:t>
            </a:r>
            <a:r>
              <a:rPr lang="en-AU" sz="2400" dirty="0" smtClean="0"/>
              <a:t>just shown up, and I want to help you to handle it</a:t>
            </a:r>
          </a:p>
          <a:p>
            <a:pPr marL="514350" indent="-514350" eaLnBrk="1" hangingPunct="1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AU" sz="2400" dirty="0" smtClean="0"/>
              <a:t>Push your feet hard into the floor</a:t>
            </a:r>
          </a:p>
          <a:p>
            <a:pPr marL="514350" indent="-514350" eaLnBrk="1" hangingPunct="1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AU" sz="2400" dirty="0" smtClean="0"/>
              <a:t>Sit forward in your chair</a:t>
            </a:r>
          </a:p>
          <a:p>
            <a:pPr marL="514350" indent="-514350" eaLnBrk="1" hangingPunct="1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AU" sz="2400" dirty="0" smtClean="0"/>
              <a:t>Push your hands hard together</a:t>
            </a:r>
          </a:p>
          <a:p>
            <a:pPr marL="514350" indent="-514350" eaLnBrk="1" hangingPunct="1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AU" sz="2400" dirty="0" smtClean="0"/>
              <a:t>As well as this painful thought/feeling/memory, notice your body in the chair – hands, feet, back etc.</a:t>
            </a:r>
          </a:p>
          <a:p>
            <a:pPr marL="514350" indent="-514350" eaLnBrk="1" hangingPunct="1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AU" sz="2400" dirty="0" smtClean="0"/>
              <a:t>Also look around – notice 5 things you can see</a:t>
            </a:r>
          </a:p>
          <a:p>
            <a:pPr marL="514350" indent="-514350" eaLnBrk="1" hangingPunct="1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AU" sz="2400" dirty="0" smtClean="0"/>
              <a:t>Also notice 3 or 4 things you can hear</a:t>
            </a:r>
          </a:p>
          <a:p>
            <a:pPr marL="514350" indent="-514350" eaLnBrk="1" hangingPunct="1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AU" sz="2400" dirty="0" smtClean="0"/>
              <a:t>Also notice you and I, working together</a:t>
            </a:r>
          </a:p>
          <a:p>
            <a:pPr marL="514350" indent="-514350" eaLnBrk="1" hangingPunct="1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AU" sz="2400" dirty="0" smtClean="0"/>
              <a:t>So notice there is a painful thought/feeling/memory here – AND your body in the chair - AND a room around you - AND you and I working together on something you care about</a:t>
            </a:r>
          </a:p>
          <a:p>
            <a:pPr marL="514350" indent="-514350" eaLnBrk="1" hangingPunct="1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AU" sz="2400" dirty="0" smtClean="0"/>
              <a:t>AND also notice you are fully in control of your actions right now; check it out – move your arms and legs</a:t>
            </a:r>
          </a:p>
          <a:p>
            <a:pPr marL="0" indent="0" eaLnBrk="1" hangingPunct="1">
              <a:buClr>
                <a:schemeClr val="tx1"/>
              </a:buClr>
              <a:buSzPct val="120000"/>
            </a:pPr>
            <a:endParaRPr lang="en-AU" sz="2400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5329BF4-0245-4C26-B1C3-51606E929DCF}" type="slidenum">
              <a:rPr lang="en-US" smtClean="0"/>
              <a:pPr eaLnBrk="1" hangingPunct="1">
                <a:defRPr/>
              </a:pPr>
              <a:t>12</a:t>
            </a:fld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Gentler ways to get clients 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 noticing now?</a:t>
            </a:r>
          </a:p>
          <a:p>
            <a:r>
              <a:rPr lang="en-US" dirty="0" smtClean="0"/>
              <a:t>What’s showing up for you?</a:t>
            </a:r>
          </a:p>
          <a:p>
            <a:r>
              <a:rPr lang="en-US" dirty="0" smtClean="0"/>
              <a:t>What are you aware of?</a:t>
            </a:r>
          </a:p>
          <a:p>
            <a:r>
              <a:rPr lang="en-US" dirty="0" smtClean="0"/>
              <a:t>And what else? And what else? And what else?</a:t>
            </a:r>
          </a:p>
          <a:p>
            <a:r>
              <a:rPr lang="en-US" dirty="0" smtClean="0"/>
              <a:t>Can I get you to notice ….</a:t>
            </a:r>
          </a:p>
          <a:p>
            <a:r>
              <a:rPr lang="en-US" dirty="0" smtClean="0"/>
              <a:t>Can you notice what your mind is saying?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457E8-FD66-4F6A-BE88-140B42D51D2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189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Gentler ways to get clients 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 noticing in your body?</a:t>
            </a:r>
          </a:p>
          <a:p>
            <a:r>
              <a:rPr lang="en-US" dirty="0"/>
              <a:t>Let’s come back to what we’re doing here, right now; to what this work is about</a:t>
            </a:r>
          </a:p>
          <a:p>
            <a:r>
              <a:rPr lang="en-US" dirty="0" smtClean="0"/>
              <a:t>I’ve lost you; you’re back</a:t>
            </a:r>
          </a:p>
          <a:p>
            <a:r>
              <a:rPr lang="en-US" dirty="0" smtClean="0"/>
              <a:t>You seem distant/disengaged/distracted</a:t>
            </a:r>
          </a:p>
          <a:p>
            <a:r>
              <a:rPr lang="en-US" dirty="0" smtClean="0"/>
              <a:t>I feel disconnected from you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457E8-FD66-4F6A-BE88-140B42D51D2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43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Gentler ways to get clients 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come back to what we’re doing here, right now; to what this work is about</a:t>
            </a:r>
          </a:p>
          <a:p>
            <a:r>
              <a:rPr lang="en-US" dirty="0" smtClean="0"/>
              <a:t>Can we take a moment just to notice what is happening here, between you and me?</a:t>
            </a:r>
          </a:p>
          <a:p>
            <a:r>
              <a:rPr lang="en-US" dirty="0" smtClean="0"/>
              <a:t>I’m noticing X, Y, Z … and I wonder if you are, too?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457E8-FD66-4F6A-BE88-140B42D51D2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375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Gentler ways to get clients 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notice how: </a:t>
            </a:r>
          </a:p>
          <a:p>
            <a:pPr marL="457200" indent="-457200">
              <a:buFontTx/>
              <a:buChar char="-"/>
            </a:pPr>
            <a:r>
              <a:rPr lang="en-US" dirty="0"/>
              <a:t>Y</a:t>
            </a:r>
            <a:r>
              <a:rPr lang="en-US" dirty="0" smtClean="0"/>
              <a:t>our mind keeps hooking you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Your attention keeps wondering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Whenever I ABC, you tend to DEF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457E8-FD66-4F6A-BE88-140B42D51D2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140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Gentler ways to get clients 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just pause for a moment, and </a:t>
            </a:r>
          </a:p>
          <a:p>
            <a:r>
              <a:rPr lang="en-US" dirty="0" smtClean="0"/>
              <a:t>-   Take stock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Notice what’s going on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Let the dust settle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Take a moment to center ourselves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457E8-FD66-4F6A-BE88-140B42D51D2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119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0042" y="62867"/>
            <a:ext cx="7543800" cy="1485555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      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96183" y="6913367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470996F-9DA4-48C3-A82F-8A659437B7E4}" type="slidenum">
              <a:rPr lang="en-US" smtClean="0"/>
              <a:pPr eaLnBrk="1" hangingPunct="1">
                <a:defRPr/>
              </a:pPr>
              <a:t>18</a:t>
            </a:fld>
            <a:endParaRPr lang="en-US" smtClean="0"/>
          </a:p>
        </p:txBody>
      </p:sp>
      <p:sp>
        <p:nvSpPr>
          <p:cNvPr id="6" name="AutoShape 4"/>
          <p:cNvSpPr>
            <a:spLocks noChangeAspect="1" noChangeArrowheads="1"/>
          </p:cNvSpPr>
          <p:nvPr/>
        </p:nvSpPr>
        <p:spPr bwMode="auto">
          <a:xfrm rot="1842008">
            <a:off x="2541695" y="2481547"/>
            <a:ext cx="3717925" cy="3216275"/>
          </a:xfrm>
          <a:prstGeom prst="hexagon">
            <a:avLst>
              <a:gd name="adj" fmla="val 28899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610082" y="3792724"/>
            <a:ext cx="1581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dirty="0"/>
              <a:t>Psychological</a:t>
            </a:r>
          </a:p>
          <a:p>
            <a:pPr algn="ctr" eaLnBrk="1" hangingPunct="1"/>
            <a:r>
              <a:rPr lang="en-US" dirty="0"/>
              <a:t>Flexibility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483011" y="1628524"/>
            <a:ext cx="2520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/>
              <a:t>Contact w</a:t>
            </a:r>
            <a:r>
              <a:rPr lang="en-US" dirty="0" smtClean="0"/>
              <a:t>ith the</a:t>
            </a:r>
          </a:p>
          <a:p>
            <a:r>
              <a:rPr lang="en-US" dirty="0" smtClean="0"/>
              <a:t>Present </a:t>
            </a:r>
            <a:r>
              <a:rPr lang="en-US" dirty="0"/>
              <a:t>Moment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814495" y="4858034"/>
            <a:ext cx="244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         Defusion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246295" y="2841909"/>
            <a:ext cx="1439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Acceptance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070708" y="2841909"/>
            <a:ext cx="2305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Values</a:t>
            </a:r>
          </a:p>
          <a:p>
            <a:endParaRPr lang="en-US" i="1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070708" y="4929472"/>
            <a:ext cx="2519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/>
              <a:t>Committed Action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3167964" y="6132915"/>
            <a:ext cx="2519362" cy="36988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/>
          <a:p>
            <a:r>
              <a:rPr lang="en-US" dirty="0" smtClean="0"/>
              <a:t>       Self-as-context</a:t>
            </a:r>
            <a:endParaRPr lang="en-US" dirty="0"/>
          </a:p>
        </p:txBody>
      </p:sp>
      <p:sp>
        <p:nvSpPr>
          <p:cNvPr id="22" name="Slide Number Placeholder 5"/>
          <p:cNvSpPr txBox="1">
            <a:spLocks/>
          </p:cNvSpPr>
          <p:nvPr/>
        </p:nvSpPr>
        <p:spPr bwMode="auto">
          <a:xfrm>
            <a:off x="6820115" y="6654387"/>
            <a:ext cx="1905000" cy="558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8550AD98-2B64-4C76-9C4E-4D0300012930}" type="slidenum">
              <a:rPr lang="en-US" smtClean="0"/>
              <a:pPr eaLnBrk="1" hangingPunct="1">
                <a:defRPr/>
              </a:pPr>
              <a:t>18</a:t>
            </a:fld>
            <a:endParaRPr lang="en-US" smtClean="0"/>
          </a:p>
        </p:txBody>
      </p:sp>
      <p:sp>
        <p:nvSpPr>
          <p:cNvPr id="23" name="Isosceles Triangle 22"/>
          <p:cNvSpPr/>
          <p:nvPr/>
        </p:nvSpPr>
        <p:spPr>
          <a:xfrm>
            <a:off x="1540090" y="613567"/>
            <a:ext cx="5775110" cy="4158441"/>
          </a:xfrm>
          <a:prstGeom prst="triangle">
            <a:avLst>
              <a:gd name="adj" fmla="val 48748"/>
            </a:avLst>
          </a:prstGeom>
          <a:noFill/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24" name="TextBox 5"/>
          <p:cNvSpPr txBox="1">
            <a:spLocks noChangeArrowheads="1"/>
          </p:cNvSpPr>
          <p:nvPr/>
        </p:nvSpPr>
        <p:spPr bwMode="auto">
          <a:xfrm>
            <a:off x="3523197" y="157963"/>
            <a:ext cx="2501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>
                <a:solidFill>
                  <a:srgbClr val="FF0000"/>
                </a:solidFill>
                <a:latin typeface="Calibri" pitchFamily="34" charset="0"/>
              </a:rPr>
              <a:t>Be Present</a:t>
            </a:r>
          </a:p>
        </p:txBody>
      </p:sp>
      <p:sp>
        <p:nvSpPr>
          <p:cNvPr id="26" name="TextBox 7"/>
          <p:cNvSpPr txBox="1">
            <a:spLocks noChangeArrowheads="1"/>
          </p:cNvSpPr>
          <p:nvPr/>
        </p:nvSpPr>
        <p:spPr bwMode="auto">
          <a:xfrm>
            <a:off x="196010" y="4396071"/>
            <a:ext cx="1428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>
                <a:solidFill>
                  <a:srgbClr val="FF0000"/>
                </a:solidFill>
                <a:latin typeface="Calibri" pitchFamily="34" charset="0"/>
              </a:rPr>
              <a:t>Open Up</a:t>
            </a: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7315354" y="4042891"/>
            <a:ext cx="14287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>
                <a:solidFill>
                  <a:srgbClr val="FF0000"/>
                </a:solidFill>
                <a:latin typeface="Calibri" pitchFamily="34" charset="0"/>
              </a:rPr>
              <a:t>Do What Matters</a:t>
            </a:r>
          </a:p>
        </p:txBody>
      </p:sp>
      <p:sp>
        <p:nvSpPr>
          <p:cNvPr id="28" name="TextBox 9"/>
          <p:cNvSpPr txBox="1">
            <a:spLocks noChangeArrowheads="1"/>
          </p:cNvSpPr>
          <p:nvPr/>
        </p:nvSpPr>
        <p:spPr bwMode="auto">
          <a:xfrm>
            <a:off x="1540090" y="3722192"/>
            <a:ext cx="682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AU">
              <a:latin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982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6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Self-as-context: ‘new’ definition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r>
              <a:rPr lang="en-US" sz="2400" b="1" dirty="0"/>
              <a:t>Hayes, </a:t>
            </a:r>
            <a:r>
              <a:rPr lang="en-US" sz="2400" b="1" dirty="0" smtClean="0"/>
              <a:t>2011: </a:t>
            </a:r>
          </a:p>
          <a:p>
            <a:r>
              <a:rPr lang="en-US" sz="2400" b="1" dirty="0" smtClean="0"/>
              <a:t>“</a:t>
            </a:r>
            <a:r>
              <a:rPr lang="en-US" sz="2400" b="1" dirty="0"/>
              <a:t>Self-as-context is the coming together and </a:t>
            </a:r>
            <a:r>
              <a:rPr lang="en-US" sz="2400" b="1" dirty="0" smtClean="0"/>
              <a:t>flexible </a:t>
            </a:r>
            <a:r>
              <a:rPr lang="en-US" sz="2400" b="1" dirty="0"/>
              <a:t>social extension of a cluster of deictic relations </a:t>
            </a:r>
            <a:r>
              <a:rPr lang="en-US" sz="2400" b="1" dirty="0" smtClean="0"/>
              <a:t>(</a:t>
            </a:r>
            <a:r>
              <a:rPr lang="en-US" sz="2400" b="1" dirty="0"/>
              <a:t>especially I/here/now) </a:t>
            </a:r>
            <a:r>
              <a:rPr lang="en-US" sz="2400" b="1" dirty="0" smtClean="0"/>
              <a:t>that enable observation and description from a perspective or point of view. </a:t>
            </a:r>
          </a:p>
          <a:p>
            <a:r>
              <a:rPr lang="en-US" sz="2400" b="1" dirty="0" smtClean="0"/>
              <a:t>Self-as-context </a:t>
            </a:r>
            <a:r>
              <a:rPr lang="en-US" sz="2400" b="1" dirty="0"/>
              <a:t>enables or </a:t>
            </a:r>
            <a:r>
              <a:rPr lang="en-US" sz="2400" b="1" dirty="0" smtClean="0"/>
              <a:t>facilitates many </a:t>
            </a:r>
            <a:r>
              <a:rPr lang="en-US" sz="2400" b="1" dirty="0"/>
              <a:t>different experiences, including theory of mind, </a:t>
            </a:r>
            <a:r>
              <a:rPr lang="en-US" sz="2400" b="1" dirty="0" smtClean="0"/>
              <a:t>compassion, self-compassion,</a:t>
            </a:r>
            <a:r>
              <a:rPr lang="en-US" sz="2400" b="1" dirty="0"/>
              <a:t> empathy, </a:t>
            </a:r>
            <a:r>
              <a:rPr lang="en-US" sz="2400" b="1" dirty="0" smtClean="0"/>
              <a:t> </a:t>
            </a:r>
            <a:r>
              <a:rPr lang="en-US" sz="2400" b="1" dirty="0"/>
              <a:t>acceptance, </a:t>
            </a:r>
            <a:r>
              <a:rPr lang="en-US" sz="2400" b="1" dirty="0" err="1" smtClean="0"/>
              <a:t>defusion</a:t>
            </a:r>
            <a:r>
              <a:rPr lang="en-US" sz="2400" b="1" dirty="0" smtClean="0"/>
              <a:t>, and </a:t>
            </a:r>
            <a:r>
              <a:rPr lang="en-US" sz="2400" b="1" dirty="0"/>
              <a:t>a transcendent sense of self.”</a:t>
            </a:r>
            <a:endParaRPr lang="en-AU" sz="2400" b="1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A95B217-59B5-41F7-A63A-6D924AB6E7DD}" type="slidenum">
              <a:rPr lang="en-US" smtClean="0"/>
              <a:pPr eaLnBrk="1" hangingPunct="1">
                <a:defRPr/>
              </a:pPr>
              <a:t>19</a:t>
            </a:fld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81000" y="1596189"/>
            <a:ext cx="8305800" cy="452431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sz="9600" dirty="0" smtClean="0">
              <a:solidFill>
                <a:schemeClr val="accent3"/>
              </a:solidFill>
            </a:endParaRPr>
          </a:p>
          <a:p>
            <a:r>
              <a:rPr lang="en-US" sz="9600" dirty="0" smtClean="0">
                <a:solidFill>
                  <a:schemeClr val="accent3"/>
                </a:solidFill>
              </a:rPr>
              <a:t>  W T F ??!!!</a:t>
            </a:r>
          </a:p>
          <a:p>
            <a:endParaRPr lang="en-US" sz="9600" dirty="0">
              <a:solidFill>
                <a:schemeClr val="accent3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662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0042" y="62867"/>
            <a:ext cx="7543800" cy="1485555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      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96183" y="6913367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470996F-9DA4-48C3-A82F-8A659437B7E4}" type="slidenum">
              <a:rPr lang="en-US" smtClean="0"/>
              <a:pPr eaLnBrk="1" hangingPunct="1">
                <a:defRPr/>
              </a:pPr>
              <a:t>2</a:t>
            </a:fld>
            <a:endParaRPr lang="en-US" smtClean="0"/>
          </a:p>
        </p:txBody>
      </p:sp>
      <p:sp>
        <p:nvSpPr>
          <p:cNvPr id="6" name="AutoShape 4"/>
          <p:cNvSpPr>
            <a:spLocks noChangeAspect="1" noChangeArrowheads="1"/>
          </p:cNvSpPr>
          <p:nvPr/>
        </p:nvSpPr>
        <p:spPr bwMode="auto">
          <a:xfrm rot="1842008">
            <a:off x="2541695" y="2481547"/>
            <a:ext cx="3717925" cy="3216275"/>
          </a:xfrm>
          <a:prstGeom prst="hexagon">
            <a:avLst>
              <a:gd name="adj" fmla="val 28899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610082" y="3792724"/>
            <a:ext cx="1581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dirty="0"/>
              <a:t>Psychological</a:t>
            </a:r>
          </a:p>
          <a:p>
            <a:pPr algn="ctr" eaLnBrk="1" hangingPunct="1"/>
            <a:r>
              <a:rPr lang="en-US" dirty="0"/>
              <a:t>Flexibility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483011" y="1628524"/>
            <a:ext cx="2520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/>
              <a:t>Contact w</a:t>
            </a:r>
            <a:r>
              <a:rPr lang="en-US" dirty="0" smtClean="0"/>
              <a:t>ith the</a:t>
            </a:r>
          </a:p>
          <a:p>
            <a:r>
              <a:rPr lang="en-US" dirty="0" smtClean="0"/>
              <a:t>Present </a:t>
            </a:r>
            <a:r>
              <a:rPr lang="en-US" dirty="0"/>
              <a:t>Moment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814495" y="4858034"/>
            <a:ext cx="244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         Defusion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246295" y="2841909"/>
            <a:ext cx="1439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Acceptance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070708" y="2841909"/>
            <a:ext cx="2305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Values</a:t>
            </a:r>
          </a:p>
          <a:p>
            <a:endParaRPr lang="en-US" i="1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070708" y="4929472"/>
            <a:ext cx="2519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/>
              <a:t>Committed Action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3610082" y="6129063"/>
            <a:ext cx="2519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smtClean="0"/>
              <a:t>Self-as-context</a:t>
            </a:r>
            <a:endParaRPr lang="en-US" dirty="0"/>
          </a:p>
        </p:txBody>
      </p:sp>
      <p:sp>
        <p:nvSpPr>
          <p:cNvPr id="22" name="Slide Number Placeholder 5"/>
          <p:cNvSpPr txBox="1">
            <a:spLocks/>
          </p:cNvSpPr>
          <p:nvPr/>
        </p:nvSpPr>
        <p:spPr bwMode="auto">
          <a:xfrm>
            <a:off x="6820115" y="6654387"/>
            <a:ext cx="1905000" cy="558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8550AD98-2B64-4C76-9C4E-4D0300012930}" type="slidenum">
              <a:rPr lang="en-US" smtClean="0"/>
              <a:pPr eaLnBrk="1" hangingPunct="1">
                <a:defRPr/>
              </a:pPr>
              <a:t>2</a:t>
            </a:fld>
            <a:endParaRPr lang="en-US" smtClean="0"/>
          </a:p>
        </p:txBody>
      </p:sp>
      <p:sp>
        <p:nvSpPr>
          <p:cNvPr id="23" name="Isosceles Triangle 22"/>
          <p:cNvSpPr/>
          <p:nvPr/>
        </p:nvSpPr>
        <p:spPr>
          <a:xfrm>
            <a:off x="1540090" y="613567"/>
            <a:ext cx="5775110" cy="4158441"/>
          </a:xfrm>
          <a:prstGeom prst="triangle">
            <a:avLst>
              <a:gd name="adj" fmla="val 48748"/>
            </a:avLst>
          </a:prstGeom>
          <a:noFill/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24" name="TextBox 5"/>
          <p:cNvSpPr txBox="1">
            <a:spLocks noChangeArrowheads="1"/>
          </p:cNvSpPr>
          <p:nvPr/>
        </p:nvSpPr>
        <p:spPr bwMode="auto">
          <a:xfrm>
            <a:off x="3523197" y="157963"/>
            <a:ext cx="2501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>
                <a:solidFill>
                  <a:srgbClr val="FF0000"/>
                </a:solidFill>
                <a:latin typeface="Calibri" pitchFamily="34" charset="0"/>
              </a:rPr>
              <a:t>Be Present</a:t>
            </a:r>
          </a:p>
        </p:txBody>
      </p:sp>
      <p:sp>
        <p:nvSpPr>
          <p:cNvPr id="26" name="TextBox 7"/>
          <p:cNvSpPr txBox="1">
            <a:spLocks noChangeArrowheads="1"/>
          </p:cNvSpPr>
          <p:nvPr/>
        </p:nvSpPr>
        <p:spPr bwMode="auto">
          <a:xfrm>
            <a:off x="196010" y="4396071"/>
            <a:ext cx="1428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>
                <a:solidFill>
                  <a:srgbClr val="FF0000"/>
                </a:solidFill>
                <a:latin typeface="Calibri" pitchFamily="34" charset="0"/>
              </a:rPr>
              <a:t>Open Up</a:t>
            </a: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7315354" y="4042891"/>
            <a:ext cx="14287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>
                <a:solidFill>
                  <a:srgbClr val="FF0000"/>
                </a:solidFill>
                <a:latin typeface="Calibri" pitchFamily="34" charset="0"/>
              </a:rPr>
              <a:t>Do What Matters</a:t>
            </a:r>
          </a:p>
        </p:txBody>
      </p:sp>
      <p:sp>
        <p:nvSpPr>
          <p:cNvPr id="28" name="TextBox 9"/>
          <p:cNvSpPr txBox="1">
            <a:spLocks noChangeArrowheads="1"/>
          </p:cNvSpPr>
          <p:nvPr/>
        </p:nvSpPr>
        <p:spPr bwMode="auto">
          <a:xfrm>
            <a:off x="1540090" y="3722192"/>
            <a:ext cx="682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AU">
              <a:latin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591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6" grpId="0"/>
      <p:bldP spid="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Self-as-context: ‘new’ definition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“Flexible Perspective Taking”</a:t>
            </a:r>
          </a:p>
          <a:p>
            <a:pPr eaLnBrk="1" hangingPunct="1"/>
            <a:r>
              <a:rPr lang="en-AU" dirty="0" smtClean="0"/>
              <a:t>Ability to observe and describe from a perspective or point of view</a:t>
            </a:r>
          </a:p>
          <a:p>
            <a:pPr eaLnBrk="1" hangingPunct="1"/>
            <a:r>
              <a:rPr lang="en-AU" i="1" dirty="0" smtClean="0"/>
              <a:t>enables or facilitates many different experiences, </a:t>
            </a:r>
          </a:p>
          <a:p>
            <a:pPr eaLnBrk="1" hangingPunct="1"/>
            <a:r>
              <a:rPr lang="en-AU" i="1" dirty="0" smtClean="0"/>
              <a:t>including theory of mind, empathy, compassion, self-compassion, acceptance, </a:t>
            </a:r>
            <a:r>
              <a:rPr lang="en-AU" i="1" dirty="0" err="1" smtClean="0"/>
              <a:t>defusion</a:t>
            </a:r>
            <a:r>
              <a:rPr lang="en-AU" i="1" dirty="0" smtClean="0"/>
              <a:t> ….</a:t>
            </a:r>
          </a:p>
          <a:p>
            <a:pPr eaLnBrk="1" hangingPunct="1"/>
            <a:r>
              <a:rPr lang="en-AU" b="1" i="1" dirty="0" smtClean="0"/>
              <a:t>and a transcendent sense of self (often called ‘the observing self’).</a:t>
            </a:r>
            <a:endParaRPr lang="en-AU" b="1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A95B217-59B5-41F7-A63A-6D924AB6E7DD}" type="slidenum">
              <a:rPr lang="en-US" smtClean="0"/>
              <a:pPr eaLnBrk="1" hangingPunct="1">
                <a:defRPr/>
              </a:pPr>
              <a:t>20</a:t>
            </a:fld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044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pPr eaLnBrk="1" hangingPunct="1"/>
            <a:endParaRPr lang="en-US" sz="3600" dirty="0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EE328A9-5B74-422E-B176-55C4D90C9C7D}" type="slidenum">
              <a:rPr lang="en-US" smtClean="0"/>
              <a:pPr eaLnBrk="1" hangingPunct="1">
                <a:defRPr/>
              </a:pPr>
              <a:t>21</a:t>
            </a:fld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49200" y="2967335"/>
            <a:ext cx="504561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21299999" rev="900000"/>
              </a:camera>
              <a:lightRig rig="threePt" dir="t"/>
            </a:scene3d>
            <a:sp3d extrusionH="57150" contourW="12700">
              <a:bevelB w="38100" h="38100"/>
              <a:extrusionClr>
                <a:schemeClr val="tx2">
                  <a:lumMod val="50000"/>
                  <a:lumOff val="50000"/>
                </a:schemeClr>
              </a:extrusionClr>
            </a:sp3d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glow rad="127000">
                    <a:schemeClr val="bg2">
                      <a:lumMod val="50000"/>
                      <a:lumOff val="5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A B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glow rad="127000">
                    <a:schemeClr val="bg2">
                      <a:lumMod val="50000"/>
                      <a:lumOff val="5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it of RFT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glow rad="127000">
                  <a:schemeClr val="bg2">
                    <a:lumMod val="50000"/>
                    <a:lumOff val="5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324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4" descr="http://wwwdelivery.superstock.com/WI/223/4186/PreviewComp/SuperStock_4186-36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9213"/>
            <a:ext cx="27432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1925638" y="1479550"/>
            <a:ext cx="854075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“I”</a:t>
            </a:r>
          </a:p>
        </p:txBody>
      </p:sp>
      <p:pic>
        <p:nvPicPr>
          <p:cNvPr id="70" name="Picture 10" descr="http://thumbs.dreamstime.com/thumblarge_466/1262623118oQ8fxq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9213"/>
            <a:ext cx="2925762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638800" y="1597025"/>
            <a:ext cx="1282700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/>
              <a:t>“You”</a:t>
            </a:r>
          </a:p>
        </p:txBody>
      </p:sp>
      <p:pic>
        <p:nvPicPr>
          <p:cNvPr id="72" name="Picture 12" descr="http://us.cdn3.123rf.com/168nwm/karelnoppe/karelnoppe1211/karelnoppe121100001/16254081-close-up-portrait-of-cute-girl-pointing-on-blank-ditital-tablet-screen-isolated-on-whit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2125663"/>
            <a:ext cx="32575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1784350" y="2322513"/>
            <a:ext cx="1501775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“Here”</a:t>
            </a:r>
          </a:p>
        </p:txBody>
      </p:sp>
      <p:pic>
        <p:nvPicPr>
          <p:cNvPr id="74" name="Picture 16" descr="http://cache4.asset-cache.net/xt/skd182839sdc.jpg?v=1&amp;g=fs1%7C0%7CSTK%7C39%7C509&amp;s=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0" y="2212975"/>
            <a:ext cx="2820988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5494338" y="2324100"/>
            <a:ext cx="1671637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/>
              <a:t>“There”</a:t>
            </a:r>
          </a:p>
        </p:txBody>
      </p:sp>
      <p:pic>
        <p:nvPicPr>
          <p:cNvPr id="76" name="Picture 75" descr="http://uthmag.com/wp-content/uploads/2012/07/growing-u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3454400"/>
            <a:ext cx="6821487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1771650" y="2963863"/>
            <a:ext cx="1600200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“Now” </a:t>
            </a:r>
          </a:p>
          <a:p>
            <a:pPr eaLnBrk="1" hangingPunct="1"/>
            <a:endParaRPr lang="en-US" sz="3600" b="1">
              <a:solidFill>
                <a:srgbClr val="FF0000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2195513" y="3686175"/>
            <a:ext cx="0" cy="1255713"/>
          </a:xfrm>
          <a:prstGeom prst="straightConnector1">
            <a:avLst/>
          </a:prstGeom>
          <a:ln w="1206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5557838" y="3040063"/>
            <a:ext cx="1530350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/>
              <a:t>“Then”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795338" y="3686175"/>
            <a:ext cx="4454525" cy="1804988"/>
          </a:xfrm>
          <a:prstGeom prst="straightConnector1">
            <a:avLst/>
          </a:prstGeom>
          <a:ln w="57150" cmpd="sng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6232525" y="3921125"/>
            <a:ext cx="209550" cy="647700"/>
          </a:xfrm>
          <a:prstGeom prst="straightConnector1">
            <a:avLst/>
          </a:prstGeom>
          <a:ln w="57150" cmpd="sng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4830763" y="3789363"/>
            <a:ext cx="749300" cy="628650"/>
          </a:xfrm>
          <a:prstGeom prst="straightConnector1">
            <a:avLst/>
          </a:prstGeom>
          <a:ln w="57150" cmpd="sng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3294063" y="3686175"/>
            <a:ext cx="2165350" cy="1038225"/>
          </a:xfrm>
          <a:prstGeom prst="straightConnector1">
            <a:avLst/>
          </a:prstGeom>
          <a:ln w="57150" cmpd="sng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294063" y="5553017"/>
            <a:ext cx="5455010" cy="923330"/>
          </a:xfrm>
          <a:prstGeom prst="rect">
            <a:avLst/>
          </a:prstGeom>
          <a:solidFill>
            <a:schemeClr val="bg1">
              <a:lumMod val="50000"/>
            </a:schemeClr>
          </a:solidFill>
          <a:ln w="76200">
            <a:solidFill>
              <a:srgbClr val="FF0000"/>
            </a:solidFill>
            <a:prstDash val="sysDash"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en-US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ial" charset="0"/>
              </a:rPr>
              <a:t>DEICTIC FRAMING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ial" charset="0"/>
              </a:rPr>
              <a:t>      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948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1" grpId="0" animBg="1"/>
      <p:bldP spid="73" grpId="0" animBg="1"/>
      <p:bldP spid="75" grpId="0" animBg="1"/>
      <p:bldP spid="77" grpId="0" animBg="1"/>
      <p:bldP spid="7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6042" y="54868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GB" sz="2400" i="1" dirty="0"/>
              <a:t>“</a:t>
            </a:r>
            <a:r>
              <a:rPr lang="en-GB" altLang="ja-JP" sz="2400" i="1" dirty="0"/>
              <a:t>What are </a:t>
            </a:r>
            <a:r>
              <a:rPr lang="en-GB" altLang="ja-JP" sz="2400" b="1" i="1" u="sng" dirty="0"/>
              <a:t>you</a:t>
            </a:r>
            <a:r>
              <a:rPr lang="en-GB" altLang="ja-JP" sz="2400" i="1" dirty="0"/>
              <a:t> doing </a:t>
            </a:r>
            <a:r>
              <a:rPr lang="en-GB" altLang="ja-JP" sz="2400" b="1" i="1" u="sng" dirty="0"/>
              <a:t>here</a:t>
            </a:r>
            <a:r>
              <a:rPr lang="en-GB" altLang="ja-JP" sz="2400" i="1" dirty="0"/>
              <a:t>?</a:t>
            </a:r>
            <a:r>
              <a:rPr lang="ja-JP" altLang="en-GB" sz="2400" i="1" dirty="0"/>
              <a:t>”</a:t>
            </a:r>
            <a:r>
              <a:rPr lang="en-GB" altLang="ja-JP" sz="2400" i="1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GB" sz="2400" i="1" dirty="0"/>
              <a:t>“</a:t>
            </a:r>
            <a:r>
              <a:rPr lang="en-GB" altLang="ja-JP" sz="2400" i="1" dirty="0"/>
              <a:t>What am</a:t>
            </a:r>
            <a:r>
              <a:rPr lang="en-GB" altLang="ja-JP" sz="2400" b="1" i="1" dirty="0"/>
              <a:t> </a:t>
            </a:r>
            <a:r>
              <a:rPr lang="en-GB" altLang="ja-JP" sz="2400" b="1" i="1" u="sng" dirty="0"/>
              <a:t>I</a:t>
            </a:r>
            <a:r>
              <a:rPr lang="en-GB" altLang="ja-JP" sz="2400" i="1" dirty="0"/>
              <a:t> doing </a:t>
            </a:r>
            <a:r>
              <a:rPr lang="en-GB" altLang="ja-JP" sz="2400" b="1" i="1" u="sng" dirty="0"/>
              <a:t>here</a:t>
            </a:r>
            <a:r>
              <a:rPr lang="en-GB" altLang="ja-JP" sz="2400" i="1" dirty="0"/>
              <a:t>?</a:t>
            </a:r>
            <a:r>
              <a:rPr lang="ja-JP" altLang="en-GB" sz="2400" i="1" dirty="0"/>
              <a:t>”</a:t>
            </a:r>
            <a:r>
              <a:rPr lang="en-GB" altLang="ja-JP" sz="2400" i="1" dirty="0"/>
              <a:t>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ja-JP" altLang="en-GB" sz="2400" i="1" dirty="0" smtClean="0"/>
              <a:t>“ </a:t>
            </a:r>
            <a:r>
              <a:rPr lang="en-GB" altLang="ja-JP" sz="2400" i="1" dirty="0"/>
              <a:t>What were </a:t>
            </a:r>
            <a:r>
              <a:rPr lang="en-GB" altLang="ja-JP" sz="2400" b="1" i="1" u="sng" dirty="0"/>
              <a:t>you</a:t>
            </a:r>
            <a:r>
              <a:rPr lang="en-GB" altLang="ja-JP" sz="2400" i="1" dirty="0"/>
              <a:t> doing </a:t>
            </a:r>
            <a:r>
              <a:rPr lang="en-GB" altLang="ja-JP" sz="2400" b="1" i="1" u="sng" dirty="0"/>
              <a:t>there</a:t>
            </a:r>
            <a:r>
              <a:rPr lang="en-GB" altLang="ja-JP" sz="2400" i="1" dirty="0"/>
              <a:t>?</a:t>
            </a:r>
            <a:r>
              <a:rPr lang="ja-JP" altLang="en-GB" sz="2400" i="1" dirty="0"/>
              <a:t>”</a:t>
            </a:r>
            <a:r>
              <a:rPr lang="en-GB" altLang="ja-JP" sz="2400" i="1" dirty="0"/>
              <a:t>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ja-JP" altLang="en-GB" sz="2400" i="1" dirty="0" smtClean="0"/>
              <a:t>“</a:t>
            </a:r>
            <a:r>
              <a:rPr lang="en-GB" altLang="ja-JP" sz="2400" i="1" dirty="0"/>
              <a:t>What was</a:t>
            </a:r>
            <a:r>
              <a:rPr lang="en-GB" altLang="ja-JP" sz="2400" b="1" i="1" dirty="0"/>
              <a:t> </a:t>
            </a:r>
            <a:r>
              <a:rPr lang="en-GB" altLang="ja-JP" sz="2400" b="1" i="1" u="sng" dirty="0" smtClean="0"/>
              <a:t>he </a:t>
            </a:r>
            <a:r>
              <a:rPr lang="en-GB" altLang="ja-JP" sz="2400" i="1" dirty="0" smtClean="0"/>
              <a:t>doing </a:t>
            </a:r>
            <a:r>
              <a:rPr lang="en-GB" altLang="ja-JP" sz="2400" b="1" i="1" u="sng" dirty="0"/>
              <a:t>there</a:t>
            </a:r>
            <a:r>
              <a:rPr lang="en-GB" altLang="ja-JP" sz="2400" i="1" dirty="0"/>
              <a:t>?</a:t>
            </a:r>
            <a:r>
              <a:rPr lang="ja-JP" altLang="en-GB" sz="2400" i="1" dirty="0"/>
              <a:t>”</a:t>
            </a:r>
            <a:r>
              <a:rPr lang="en-GB" altLang="ja-JP" sz="2400" i="1" dirty="0"/>
              <a:t>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ja-JP" altLang="en-GB" sz="2400" i="1" dirty="0"/>
              <a:t>“</a:t>
            </a:r>
            <a:r>
              <a:rPr lang="en-GB" altLang="ja-JP" sz="2400" i="1" dirty="0"/>
              <a:t>What are </a:t>
            </a:r>
            <a:r>
              <a:rPr lang="en-GB" altLang="ja-JP" sz="2400" b="1" i="1" u="sng" dirty="0"/>
              <a:t>you</a:t>
            </a:r>
            <a:r>
              <a:rPr lang="en-GB" altLang="ja-JP" sz="2400" b="1" i="1" dirty="0"/>
              <a:t> </a:t>
            </a:r>
            <a:r>
              <a:rPr lang="en-GB" altLang="ja-JP" sz="2400" i="1" dirty="0"/>
              <a:t>doing </a:t>
            </a:r>
            <a:r>
              <a:rPr lang="en-GB" altLang="ja-JP" sz="2400" b="1" i="1" u="sng" dirty="0"/>
              <a:t>now</a:t>
            </a:r>
            <a:r>
              <a:rPr lang="en-GB" altLang="ja-JP" sz="2400" i="1" dirty="0"/>
              <a:t>?</a:t>
            </a:r>
            <a:r>
              <a:rPr lang="ja-JP" altLang="en-GB" sz="2400" i="1" dirty="0"/>
              <a:t>”</a:t>
            </a:r>
            <a:endParaRPr lang="en-GB" altLang="ja-JP" sz="2400" i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GB" sz="2400" i="1" dirty="0"/>
              <a:t>“</a:t>
            </a:r>
            <a:r>
              <a:rPr lang="en-GB" altLang="ja-JP" sz="2400" i="1" dirty="0"/>
              <a:t>What </a:t>
            </a:r>
            <a:r>
              <a:rPr lang="en-GB" altLang="ja-JP" sz="2400" i="1" dirty="0" smtClean="0"/>
              <a:t>are </a:t>
            </a:r>
            <a:r>
              <a:rPr lang="en-GB" altLang="ja-JP" sz="2400" b="1" i="1" u="sng" dirty="0" smtClean="0"/>
              <a:t>they</a:t>
            </a:r>
            <a:r>
              <a:rPr lang="en-GB" altLang="ja-JP" sz="2400" i="1" dirty="0" smtClean="0"/>
              <a:t> doing </a:t>
            </a:r>
            <a:r>
              <a:rPr lang="en-GB" altLang="ja-JP" sz="2400" b="1" i="1" u="sng" dirty="0"/>
              <a:t>now</a:t>
            </a:r>
            <a:r>
              <a:rPr lang="en-GB" altLang="ja-JP" sz="2400" i="1" dirty="0"/>
              <a:t>?</a:t>
            </a:r>
            <a:r>
              <a:rPr lang="ja-JP" altLang="en-GB" sz="2400" i="1" dirty="0"/>
              <a:t>”</a:t>
            </a:r>
            <a:r>
              <a:rPr lang="en-GB" altLang="ja-JP" sz="2400" i="1" dirty="0"/>
              <a:t>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ja-JP" altLang="en-GB" sz="2400" i="1" dirty="0" smtClean="0"/>
              <a:t>“</a:t>
            </a:r>
            <a:r>
              <a:rPr lang="en-GB" altLang="ja-JP" sz="2400" i="1" dirty="0"/>
              <a:t>What </a:t>
            </a:r>
            <a:r>
              <a:rPr lang="en-GB" altLang="ja-JP" sz="2400" i="1" dirty="0" smtClean="0"/>
              <a:t>was </a:t>
            </a:r>
            <a:r>
              <a:rPr lang="en-GB" altLang="ja-JP" sz="2400" b="1" i="1" u="sng" dirty="0" smtClean="0"/>
              <a:t>she </a:t>
            </a:r>
            <a:r>
              <a:rPr lang="en-GB" altLang="ja-JP" sz="2400" i="1" dirty="0" smtClean="0"/>
              <a:t>doing </a:t>
            </a:r>
            <a:r>
              <a:rPr lang="en-GB" altLang="ja-JP" sz="2400" b="1" i="1" u="sng" dirty="0"/>
              <a:t>then</a:t>
            </a:r>
            <a:r>
              <a:rPr lang="en-GB" altLang="ja-JP" sz="2400" i="1" dirty="0"/>
              <a:t>?</a:t>
            </a:r>
            <a:r>
              <a:rPr lang="ja-JP" altLang="en-GB" sz="2400" i="1" dirty="0"/>
              <a:t>”</a:t>
            </a:r>
            <a:endParaRPr lang="en-GB" altLang="ja-JP" sz="2400" i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ja-JP" sz="2400" i="1" dirty="0" smtClean="0"/>
              <a:t>“What were </a:t>
            </a:r>
            <a:r>
              <a:rPr lang="en-GB" altLang="ja-JP" sz="2400" b="1" i="1" u="sng" dirty="0" smtClean="0"/>
              <a:t>you </a:t>
            </a:r>
            <a:r>
              <a:rPr lang="en-GB" altLang="ja-JP" sz="2400" i="1" dirty="0"/>
              <a:t>doing </a:t>
            </a:r>
            <a:r>
              <a:rPr lang="en-GB" altLang="ja-JP" sz="2400" b="1" i="1" u="sng" dirty="0"/>
              <a:t>then</a:t>
            </a:r>
            <a:r>
              <a:rPr lang="en-GB" altLang="ja-JP" sz="2400" i="1" dirty="0"/>
              <a:t>?</a:t>
            </a:r>
            <a:r>
              <a:rPr lang="ja-JP" altLang="en-GB" sz="2400" i="1" dirty="0"/>
              <a:t>”</a:t>
            </a:r>
            <a:r>
              <a:rPr lang="en-GB" altLang="ja-JP" sz="2400" i="1" dirty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sz="2400" dirty="0" smtClean="0"/>
              <a:t>The only constants?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sz="2400" b="1" i="1" dirty="0" smtClean="0"/>
              <a:t>				                         I</a:t>
            </a:r>
            <a:endParaRPr lang="en-GB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sz="2400" b="1" i="1" dirty="0" smtClean="0"/>
              <a:t>			                                Here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sz="2400" b="1" i="1" dirty="0" smtClean="0"/>
              <a:t>			                                Now</a:t>
            </a:r>
            <a:endParaRPr lang="en-US" sz="2400" dirty="0" smtClean="0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414338" y="381000"/>
            <a:ext cx="84248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endParaRPr lang="en-US" sz="4000" dirty="0">
              <a:latin typeface="Tahom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12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6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6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63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03438" y="4352925"/>
            <a:ext cx="4144962" cy="1743075"/>
            <a:chOff x="1115" y="2688"/>
            <a:chExt cx="2611" cy="1098"/>
          </a:xfrm>
        </p:grpSpPr>
        <p:sp>
          <p:nvSpPr>
            <p:cNvPr id="3090" name="Oval 3"/>
            <p:cNvSpPr>
              <a:spLocks noChangeArrowheads="1"/>
            </p:cNvSpPr>
            <p:nvPr/>
          </p:nvSpPr>
          <p:spPr bwMode="auto">
            <a:xfrm>
              <a:off x="2651" y="3423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Oval 4"/>
            <p:cNvSpPr>
              <a:spLocks noChangeArrowheads="1"/>
            </p:cNvSpPr>
            <p:nvPr/>
          </p:nvSpPr>
          <p:spPr bwMode="auto">
            <a:xfrm rot="-7092341">
              <a:off x="2022" y="2464"/>
              <a:ext cx="768" cy="148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Oval 5"/>
            <p:cNvSpPr>
              <a:spLocks noChangeArrowheads="1"/>
            </p:cNvSpPr>
            <p:nvPr/>
          </p:nvSpPr>
          <p:spPr bwMode="auto">
            <a:xfrm>
              <a:off x="1587" y="3429"/>
              <a:ext cx="357" cy="357"/>
            </a:xfrm>
            <a:prstGeom prst="ellipse">
              <a:avLst/>
            </a:prstGeom>
            <a:solidFill>
              <a:schemeClr val="bg2">
                <a:alpha val="36862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Text Box 6"/>
            <p:cNvSpPr txBox="1">
              <a:spLocks noChangeArrowheads="1"/>
            </p:cNvSpPr>
            <p:nvPr/>
          </p:nvSpPr>
          <p:spPr bwMode="auto">
            <a:xfrm>
              <a:off x="1115" y="3512"/>
              <a:ext cx="6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kumimoji="1" lang="en-US" altLang="ja-JP" sz="2400">
                  <a:solidFill>
                    <a:schemeClr val="bg1"/>
                  </a:solidFill>
                  <a:latin typeface="Arial" pitchFamily="34" charset="0"/>
                </a:rPr>
                <a:t>THEN</a:t>
              </a:r>
            </a:p>
          </p:txBody>
        </p:sp>
        <p:sp>
          <p:nvSpPr>
            <p:cNvPr id="3094" name="Oval 7"/>
            <p:cNvSpPr>
              <a:spLocks noChangeArrowheads="1"/>
            </p:cNvSpPr>
            <p:nvPr/>
          </p:nvSpPr>
          <p:spPr bwMode="auto">
            <a:xfrm>
              <a:off x="2915" y="2691"/>
              <a:ext cx="357" cy="357"/>
            </a:xfrm>
            <a:prstGeom prst="ellipse">
              <a:avLst/>
            </a:prstGeom>
            <a:solidFill>
              <a:srgbClr val="FF0000">
                <a:alpha val="3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Text Box 8"/>
            <p:cNvSpPr txBox="1">
              <a:spLocks noChangeArrowheads="1"/>
            </p:cNvSpPr>
            <p:nvPr/>
          </p:nvSpPr>
          <p:spPr bwMode="auto">
            <a:xfrm>
              <a:off x="3075" y="2688"/>
              <a:ext cx="6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ja-JP" sz="2400">
                  <a:solidFill>
                    <a:srgbClr val="FF0000"/>
                  </a:solidFill>
                  <a:latin typeface="Arial" pitchFamily="34" charset="0"/>
                </a:rPr>
                <a:t>NOW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979863" y="1905000"/>
            <a:ext cx="1574800" cy="3395663"/>
            <a:chOff x="2464" y="1200"/>
            <a:chExt cx="992" cy="2139"/>
          </a:xfrm>
        </p:grpSpPr>
        <p:sp>
          <p:nvSpPr>
            <p:cNvPr id="3084" name="Oval 10"/>
            <p:cNvSpPr>
              <a:spLocks noChangeArrowheads="1"/>
            </p:cNvSpPr>
            <p:nvPr/>
          </p:nvSpPr>
          <p:spPr bwMode="auto">
            <a:xfrm>
              <a:off x="2464" y="1965"/>
              <a:ext cx="96" cy="9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Oval 11"/>
            <p:cNvSpPr>
              <a:spLocks noChangeArrowheads="1"/>
            </p:cNvSpPr>
            <p:nvPr/>
          </p:nvSpPr>
          <p:spPr bwMode="auto">
            <a:xfrm>
              <a:off x="2496" y="1504"/>
              <a:ext cx="768" cy="1488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Oval 12"/>
            <p:cNvSpPr>
              <a:spLocks noChangeArrowheads="1"/>
            </p:cNvSpPr>
            <p:nvPr/>
          </p:nvSpPr>
          <p:spPr bwMode="auto">
            <a:xfrm>
              <a:off x="2688" y="1293"/>
              <a:ext cx="357" cy="357"/>
            </a:xfrm>
            <a:prstGeom prst="ellipse">
              <a:avLst/>
            </a:prstGeom>
            <a:solidFill>
              <a:schemeClr val="bg2">
                <a:alpha val="36862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Text Box 13"/>
            <p:cNvSpPr txBox="1">
              <a:spLocks noChangeArrowheads="1"/>
            </p:cNvSpPr>
            <p:nvPr/>
          </p:nvSpPr>
          <p:spPr bwMode="auto">
            <a:xfrm>
              <a:off x="2474" y="1200"/>
              <a:ext cx="6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kumimoji="1" lang="en-US" altLang="ja-JP" sz="2400">
                  <a:solidFill>
                    <a:schemeClr val="bg1"/>
                  </a:solidFill>
                  <a:latin typeface="Arial" pitchFamily="34" charset="0"/>
                </a:rPr>
                <a:t>YOU</a:t>
              </a:r>
            </a:p>
          </p:txBody>
        </p:sp>
        <p:sp>
          <p:nvSpPr>
            <p:cNvPr id="3088" name="Oval 14"/>
            <p:cNvSpPr>
              <a:spLocks noChangeArrowheads="1"/>
            </p:cNvSpPr>
            <p:nvPr/>
          </p:nvSpPr>
          <p:spPr bwMode="auto">
            <a:xfrm>
              <a:off x="2709" y="2851"/>
              <a:ext cx="357" cy="357"/>
            </a:xfrm>
            <a:prstGeom prst="ellipse">
              <a:avLst/>
            </a:prstGeom>
            <a:solidFill>
              <a:srgbClr val="0000FF">
                <a:alpha val="3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Text Box 15"/>
            <p:cNvSpPr txBox="1">
              <a:spLocks noChangeArrowheads="1"/>
            </p:cNvSpPr>
            <p:nvPr/>
          </p:nvSpPr>
          <p:spPr bwMode="auto">
            <a:xfrm>
              <a:off x="2805" y="3048"/>
              <a:ext cx="65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ja-JP" sz="2400">
                  <a:solidFill>
                    <a:srgbClr val="21F8F8"/>
                  </a:solidFill>
                  <a:latin typeface="Arial" pitchFamily="34" charset="0"/>
                </a:rPr>
                <a:t>I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462338" y="3810000"/>
            <a:ext cx="4386262" cy="1985963"/>
            <a:chOff x="2166" y="2587"/>
            <a:chExt cx="2763" cy="1251"/>
          </a:xfrm>
        </p:grpSpPr>
        <p:sp>
          <p:nvSpPr>
            <p:cNvPr id="3078" name="Oval 17"/>
            <p:cNvSpPr>
              <a:spLocks noChangeArrowheads="1"/>
            </p:cNvSpPr>
            <p:nvPr/>
          </p:nvSpPr>
          <p:spPr bwMode="auto">
            <a:xfrm>
              <a:off x="3872" y="3020"/>
              <a:ext cx="96" cy="9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Oval 18"/>
            <p:cNvSpPr>
              <a:spLocks noChangeArrowheads="1"/>
            </p:cNvSpPr>
            <p:nvPr/>
          </p:nvSpPr>
          <p:spPr bwMode="auto">
            <a:xfrm rot="7184564">
              <a:off x="3084" y="2464"/>
              <a:ext cx="768" cy="1488"/>
            </a:xfrm>
            <a:prstGeom prst="ellips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Oval 19"/>
            <p:cNvSpPr>
              <a:spLocks noChangeArrowheads="1"/>
            </p:cNvSpPr>
            <p:nvPr/>
          </p:nvSpPr>
          <p:spPr bwMode="auto">
            <a:xfrm>
              <a:off x="2633" y="2683"/>
              <a:ext cx="357" cy="357"/>
            </a:xfrm>
            <a:prstGeom prst="ellipse">
              <a:avLst/>
            </a:prstGeom>
            <a:solidFill>
              <a:srgbClr val="00FF00">
                <a:alpha val="3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Text Box 20"/>
            <p:cNvSpPr txBox="1">
              <a:spLocks noChangeArrowheads="1"/>
            </p:cNvSpPr>
            <p:nvPr/>
          </p:nvSpPr>
          <p:spPr bwMode="auto">
            <a:xfrm>
              <a:off x="2166" y="2587"/>
              <a:ext cx="6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ja-JP" sz="2400">
                  <a:solidFill>
                    <a:srgbClr val="00FF00"/>
                  </a:solidFill>
                  <a:latin typeface="Arial" pitchFamily="34" charset="0"/>
                </a:rPr>
                <a:t>HERE</a:t>
              </a:r>
            </a:p>
          </p:txBody>
        </p:sp>
        <p:sp>
          <p:nvSpPr>
            <p:cNvPr id="3082" name="Oval 21"/>
            <p:cNvSpPr>
              <a:spLocks noChangeArrowheads="1"/>
            </p:cNvSpPr>
            <p:nvPr/>
          </p:nvSpPr>
          <p:spPr bwMode="auto">
            <a:xfrm>
              <a:off x="3932" y="3461"/>
              <a:ext cx="357" cy="357"/>
            </a:xfrm>
            <a:prstGeom prst="ellipse">
              <a:avLst/>
            </a:prstGeom>
            <a:solidFill>
              <a:schemeClr val="bg2">
                <a:alpha val="36862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Text Box 22"/>
            <p:cNvSpPr txBox="1">
              <a:spLocks noChangeArrowheads="1"/>
            </p:cNvSpPr>
            <p:nvPr/>
          </p:nvSpPr>
          <p:spPr bwMode="auto">
            <a:xfrm>
              <a:off x="4113" y="3547"/>
              <a:ext cx="81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ja-JP" sz="2400">
                  <a:solidFill>
                    <a:schemeClr val="bg1"/>
                  </a:solidFill>
                  <a:latin typeface="Arial" pitchFamily="34" charset="0"/>
                </a:rPr>
                <a:t>THERE</a:t>
              </a:r>
            </a:p>
          </p:txBody>
        </p:sp>
      </p:grpSp>
      <p:sp>
        <p:nvSpPr>
          <p:cNvPr id="3077" name="Rectangle 23"/>
          <p:cNvSpPr>
            <a:spLocks noChangeArrowheads="1"/>
          </p:cNvSpPr>
          <p:nvPr/>
        </p:nvSpPr>
        <p:spPr bwMode="auto">
          <a:xfrm>
            <a:off x="1504950" y="533400"/>
            <a:ext cx="63849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4400">
                <a:solidFill>
                  <a:srgbClr val="FFFFFF"/>
                </a:solidFill>
              </a:rPr>
              <a:t>Perspective Taking Skills</a:t>
            </a:r>
            <a:endParaRPr lang="en-US" sz="440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706" y="6298280"/>
            <a:ext cx="2905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Slide Courtesy of Steve </a:t>
            </a:r>
            <a:r>
              <a:rPr lang="en-US" dirty="0">
                <a:solidFill>
                  <a:schemeClr val="bg1"/>
                </a:solidFill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ayes</a:t>
            </a:r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312476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4452938" y="4108450"/>
            <a:ext cx="566737" cy="566738"/>
          </a:xfrm>
          <a:prstGeom prst="ellipse">
            <a:avLst/>
          </a:prstGeom>
          <a:solidFill>
            <a:srgbClr val="007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4597400" y="4467225"/>
            <a:ext cx="152400" cy="152400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4833938" y="429260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4552950" y="4211638"/>
            <a:ext cx="152400" cy="1524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4114800" y="2198688"/>
            <a:ext cx="1219200" cy="23622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 rot="-7092341">
            <a:off x="3238500" y="3722688"/>
            <a:ext cx="1219200" cy="2362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 rot="7184564">
            <a:off x="4991100" y="3722688"/>
            <a:ext cx="1219200" cy="23622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>
          <a:xfrm>
            <a:off x="1447800" y="457200"/>
            <a:ext cx="6477000" cy="1143000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solidFill>
                  <a:srgbClr val="FFFFFF"/>
                </a:solidFill>
                <a:cs typeface="Arial" pitchFamily="34" charset="0"/>
              </a:rPr>
              <a:t>Self-as-Context</a:t>
            </a:r>
            <a:endParaRPr lang="en-US" altLang="ja-JP" sz="3600" dirty="0" smtClean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V="1">
            <a:off x="4927600" y="3608388"/>
            <a:ext cx="1079500" cy="60325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989638" y="1958975"/>
            <a:ext cx="27559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ja-JP" sz="2400" dirty="0" smtClean="0">
                <a:solidFill>
                  <a:schemeClr val="bg1"/>
                </a:solidFill>
                <a:latin typeface="Arial" pitchFamily="34" charset="0"/>
              </a:rPr>
              <a:t>The ‘locus’ of consciousness:  everything </a:t>
            </a:r>
            <a:r>
              <a:rPr kumimoji="1" lang="en-US" altLang="ja-JP" sz="2400" dirty="0">
                <a:solidFill>
                  <a:schemeClr val="bg1"/>
                </a:solidFill>
                <a:latin typeface="Arial" pitchFamily="34" charset="0"/>
              </a:rPr>
              <a:t>is noticed from a perspective of ‘I, here, now’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706" y="6298280"/>
            <a:ext cx="2905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Slide Courtesy of Steve </a:t>
            </a:r>
            <a:r>
              <a:rPr lang="en-US" dirty="0">
                <a:solidFill>
                  <a:schemeClr val="bg1"/>
                </a:solidFill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ayes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374200"/>
            <a:ext cx="53126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srgbClr val="FFFFFF"/>
                </a:solidFill>
              </a:rPr>
              <a:t>‘Flexible </a:t>
            </a:r>
            <a:r>
              <a:rPr lang="en-US" altLang="ja-JP" sz="3200" dirty="0">
                <a:solidFill>
                  <a:srgbClr val="FFFFFF"/>
                </a:solidFill>
              </a:rPr>
              <a:t>Perspective </a:t>
            </a:r>
            <a:r>
              <a:rPr lang="en-US" altLang="ja-JP" sz="3200" dirty="0" smtClean="0">
                <a:solidFill>
                  <a:srgbClr val="FFFFFF"/>
                </a:solidFill>
              </a:rPr>
              <a:t>Taking’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981190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http://ak8.picdn.net/shutterstock/videos/1281106/preview/stock-footage-woman-at-the-mountain-peak-looking-around-camera-stabilizer-sho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1752600"/>
            <a:ext cx="6183312" cy="346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Cloud Callout 29"/>
          <p:cNvSpPr/>
          <p:nvPr/>
        </p:nvSpPr>
        <p:spPr>
          <a:xfrm>
            <a:off x="1619250" y="115888"/>
            <a:ext cx="4752975" cy="1431925"/>
          </a:xfrm>
          <a:prstGeom prst="cloudCallout">
            <a:avLst>
              <a:gd name="adj1" fmla="val 8298"/>
              <a:gd name="adj2" fmla="val 8735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162175" y="347663"/>
            <a:ext cx="4003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CONTACTING THE PRESENT MOMENT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I, here, now </a:t>
            </a:r>
            <a:r>
              <a:rPr lang="en-US" b="1" dirty="0"/>
              <a:t>notice  </a:t>
            </a:r>
            <a:r>
              <a:rPr lang="en-US" b="1" i="1" dirty="0"/>
              <a:t>WHAT</a:t>
            </a:r>
            <a:r>
              <a:rPr lang="en-US" b="1" dirty="0"/>
              <a:t> I  see, hear, touch, taste, smell, think, feel, do</a:t>
            </a:r>
          </a:p>
          <a:p>
            <a:pPr eaLnBrk="1" hangingPunct="1"/>
            <a:endParaRPr lang="en-US" dirty="0"/>
          </a:p>
        </p:txBody>
      </p:sp>
      <p:sp>
        <p:nvSpPr>
          <p:cNvPr id="38" name="Cloud Callout 37"/>
          <p:cNvSpPr/>
          <p:nvPr/>
        </p:nvSpPr>
        <p:spPr>
          <a:xfrm>
            <a:off x="117475" y="1196975"/>
            <a:ext cx="2987675" cy="2009775"/>
          </a:xfrm>
          <a:prstGeom prst="cloudCallout">
            <a:avLst>
              <a:gd name="adj1" fmla="val 87573"/>
              <a:gd name="adj2" fmla="val 5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57225" y="1425575"/>
            <a:ext cx="23034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DEFUSION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I, here, now </a:t>
            </a:r>
            <a:r>
              <a:rPr lang="en-US" b="1"/>
              <a:t>notice  my thoughts and see them as words and pictures</a:t>
            </a:r>
            <a:endParaRPr lang="en-US"/>
          </a:p>
        </p:txBody>
      </p:sp>
      <p:sp>
        <p:nvSpPr>
          <p:cNvPr id="40" name="Cloud Callout 39"/>
          <p:cNvSpPr/>
          <p:nvPr/>
        </p:nvSpPr>
        <p:spPr>
          <a:xfrm>
            <a:off x="-222250" y="2781300"/>
            <a:ext cx="3910013" cy="2036763"/>
          </a:xfrm>
          <a:prstGeom prst="cloudCallout">
            <a:avLst>
              <a:gd name="adj1" fmla="val 58238"/>
              <a:gd name="adj2" fmla="val -6914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60363" y="3121025"/>
            <a:ext cx="24828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ACCEPTANCE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I, here, now </a:t>
            </a:r>
            <a:r>
              <a:rPr lang="en-US" b="1" dirty="0"/>
              <a:t>notice  my thoughts and feelings and allow them to be as they are</a:t>
            </a: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42" name="Cloud Callout 41"/>
          <p:cNvSpPr/>
          <p:nvPr/>
        </p:nvSpPr>
        <p:spPr>
          <a:xfrm>
            <a:off x="182563" y="4241800"/>
            <a:ext cx="4173537" cy="3074988"/>
          </a:xfrm>
          <a:prstGeom prst="cloudCallout">
            <a:avLst>
              <a:gd name="adj1" fmla="val 67545"/>
              <a:gd name="adj2" fmla="val -7287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811213" y="4622800"/>
            <a:ext cx="292893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TRANSCENDENT </a:t>
            </a:r>
            <a:r>
              <a:rPr lang="en-US" b="1" dirty="0" smtClean="0"/>
              <a:t>SELF </a:t>
            </a:r>
          </a:p>
          <a:p>
            <a:pPr eaLnBrk="1" hangingPunct="1"/>
            <a:r>
              <a:rPr lang="en-US" b="1" dirty="0"/>
              <a:t>o</a:t>
            </a:r>
            <a:r>
              <a:rPr lang="en-US" b="1" dirty="0" smtClean="0"/>
              <a:t>r OBSERVING </a:t>
            </a:r>
            <a:r>
              <a:rPr lang="en-US" b="1" dirty="0"/>
              <a:t>SELF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I, here, now </a:t>
            </a:r>
            <a:r>
              <a:rPr lang="en-US" b="1" dirty="0"/>
              <a:t>notice </a:t>
            </a:r>
            <a:r>
              <a:rPr lang="en-US" b="1" i="1" dirty="0"/>
              <a:t>THAT</a:t>
            </a:r>
            <a:r>
              <a:rPr lang="en-US" b="1" dirty="0"/>
              <a:t> I am continuous, unchanging, distinct from, &amp; more than </a:t>
            </a:r>
            <a:r>
              <a:rPr lang="en-US" b="1" i="1" dirty="0"/>
              <a:t>WHAT</a:t>
            </a:r>
            <a:r>
              <a:rPr lang="en-US" b="1" dirty="0"/>
              <a:t> I  see, hear, touch, taste, smell, think, feel, do</a:t>
            </a:r>
            <a:endParaRPr lang="en-US" dirty="0"/>
          </a:p>
        </p:txBody>
      </p:sp>
      <p:sp>
        <p:nvSpPr>
          <p:cNvPr id="48" name="Cloud Callout 47"/>
          <p:cNvSpPr/>
          <p:nvPr/>
        </p:nvSpPr>
        <p:spPr>
          <a:xfrm>
            <a:off x="5472113" y="4657725"/>
            <a:ext cx="4214812" cy="2098675"/>
          </a:xfrm>
          <a:prstGeom prst="cloudCallout">
            <a:avLst>
              <a:gd name="adj1" fmla="val -57626"/>
              <a:gd name="adj2" fmla="val -7441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091238" y="4935538"/>
            <a:ext cx="274796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VALUES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I, here, now </a:t>
            </a:r>
            <a:r>
              <a:rPr lang="en-US" b="1"/>
              <a:t>notice  what is important and meaningful to me and put it into words</a:t>
            </a:r>
            <a:endParaRPr lang="en-US"/>
          </a:p>
        </p:txBody>
      </p:sp>
      <p:sp>
        <p:nvSpPr>
          <p:cNvPr id="50" name="Cloud Callout 49"/>
          <p:cNvSpPr/>
          <p:nvPr/>
        </p:nvSpPr>
        <p:spPr>
          <a:xfrm>
            <a:off x="3492500" y="4241800"/>
            <a:ext cx="2482850" cy="2787650"/>
          </a:xfrm>
          <a:prstGeom prst="cloudCallout">
            <a:avLst>
              <a:gd name="adj1" fmla="val 16832"/>
              <a:gd name="adj2" fmla="val -6354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029075" y="4595813"/>
            <a:ext cx="144303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COMMITTED ACTION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I, here, now </a:t>
            </a:r>
            <a:r>
              <a:rPr lang="en-US" b="1" dirty="0"/>
              <a:t>notice  my actions and take control of  them</a:t>
            </a:r>
            <a:endParaRPr lang="en-US" dirty="0"/>
          </a:p>
        </p:txBody>
      </p:sp>
      <p:sp>
        <p:nvSpPr>
          <p:cNvPr id="52" name="Cloud Callout 51"/>
          <p:cNvSpPr/>
          <p:nvPr/>
        </p:nvSpPr>
        <p:spPr>
          <a:xfrm>
            <a:off x="6307138" y="2924175"/>
            <a:ext cx="3379787" cy="2192338"/>
          </a:xfrm>
          <a:prstGeom prst="cloudCallout">
            <a:avLst>
              <a:gd name="adj1" fmla="val -73044"/>
              <a:gd name="adj2" fmla="val -318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6837363" y="3260725"/>
            <a:ext cx="22621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EMPATHY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I, here, now </a:t>
            </a:r>
            <a:r>
              <a:rPr lang="en-US" b="1" dirty="0"/>
              <a:t>notice  what someone else is feeling and feel it too</a:t>
            </a:r>
            <a:endParaRPr lang="en-US" dirty="0"/>
          </a:p>
        </p:txBody>
      </p:sp>
      <p:sp>
        <p:nvSpPr>
          <p:cNvPr id="54" name="Cloud Callout 53"/>
          <p:cNvSpPr/>
          <p:nvPr/>
        </p:nvSpPr>
        <p:spPr>
          <a:xfrm>
            <a:off x="5975350" y="1414463"/>
            <a:ext cx="3168650" cy="1727200"/>
          </a:xfrm>
          <a:prstGeom prst="cloudCallout">
            <a:avLst>
              <a:gd name="adj1" fmla="val -56698"/>
              <a:gd name="adj2" fmla="val 5453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6492875" y="1668463"/>
            <a:ext cx="2303463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COMPASSION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I, here, now </a:t>
            </a:r>
            <a:r>
              <a:rPr lang="en-US" b="1" dirty="0"/>
              <a:t>notice  suffering and respond</a:t>
            </a:r>
          </a:p>
          <a:p>
            <a:pPr eaLnBrk="1" hangingPunct="1"/>
            <a:r>
              <a:rPr lang="en-US" b="1" dirty="0" smtClean="0"/>
              <a:t>      with </a:t>
            </a:r>
            <a:r>
              <a:rPr lang="en-US" b="1" dirty="0"/>
              <a:t>kindness</a:t>
            </a:r>
            <a:endParaRPr lang="en-US" dirty="0"/>
          </a:p>
        </p:txBody>
      </p:sp>
      <p:sp>
        <p:nvSpPr>
          <p:cNvPr id="21" name="Cloud Callout 20"/>
          <p:cNvSpPr/>
          <p:nvPr/>
        </p:nvSpPr>
        <p:spPr>
          <a:xfrm>
            <a:off x="5795963" y="0"/>
            <a:ext cx="3333750" cy="1752600"/>
          </a:xfrm>
          <a:prstGeom prst="cloudCallout">
            <a:avLst>
              <a:gd name="adj1" fmla="val -60748"/>
              <a:gd name="adj2" fmla="val 9216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165850" y="238125"/>
            <a:ext cx="263048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SELF-AS-PROCESS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I, here, now </a:t>
            </a:r>
            <a:r>
              <a:rPr lang="en-US" b="1" dirty="0"/>
              <a:t>notice  </a:t>
            </a:r>
            <a:r>
              <a:rPr lang="en-US" b="1" i="1" dirty="0"/>
              <a:t>THAT</a:t>
            </a:r>
            <a:r>
              <a:rPr lang="en-US" b="1" dirty="0"/>
              <a:t> I  </a:t>
            </a:r>
            <a:r>
              <a:rPr lang="en-US" b="1" dirty="0" smtClean="0"/>
              <a:t>see, hear, touch, taste, smell, think, </a:t>
            </a:r>
            <a:r>
              <a:rPr lang="en-US" b="1" dirty="0"/>
              <a:t>feel, do</a:t>
            </a:r>
          </a:p>
          <a:p>
            <a:pPr eaLnBrk="1" hangingPunct="1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179388" y="0"/>
            <a:ext cx="8780462" cy="6742113"/>
          </a:xfrm>
          <a:prstGeom prst="ellipse">
            <a:avLst/>
          </a:prstGeom>
          <a:noFill/>
          <a:ln w="730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10629" y="2560439"/>
            <a:ext cx="4513682" cy="92333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  <a:prstDash val="sysDash"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en-US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Self-as-Context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162175" y="647184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92377" y="1752084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228953" y="516555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492875" y="1936750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11213" y="5191415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02431" y="3402681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029075" y="5151728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151131" y="5240854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872684" y="3559679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389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8" grpId="0" animBg="1"/>
      <p:bldP spid="39" grpId="0"/>
      <p:bldP spid="40" grpId="0" animBg="1"/>
      <p:bldP spid="41" grpId="0"/>
      <p:bldP spid="42" grpId="0" animBg="1"/>
      <p:bldP spid="43" grpId="0"/>
      <p:bldP spid="48" grpId="0" animBg="1"/>
      <p:bldP spid="49" grpId="0"/>
      <p:bldP spid="50" grpId="0" animBg="1"/>
      <p:bldP spid="51" grpId="0"/>
      <p:bldP spid="52" grpId="0" animBg="1"/>
      <p:bldP spid="53" grpId="0"/>
      <p:bldP spid="54" grpId="0" animBg="1"/>
      <p:bldP spid="55" grpId="0"/>
      <p:bldP spid="21" grpId="0" animBg="1"/>
      <p:bldP spid="22" grpId="0"/>
      <p:bldP spid="35" grpId="0" animBg="1"/>
      <p:bldP spid="36" grpId="0" animBg="1"/>
      <p:bldP spid="37" grpId="0" animBg="1"/>
      <p:bldP spid="44" grpId="0" animBg="1"/>
      <p:bldP spid="45" grpId="0" animBg="1"/>
      <p:bldP spid="46" grpId="0" animBg="1"/>
      <p:bldP spid="47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810" y="990600"/>
            <a:ext cx="3424635" cy="4572064"/>
          </a:xfrm>
          <a:prstGeom prst="rect">
            <a:avLst/>
          </a:prstGeom>
        </p:spPr>
      </p:pic>
      <p:sp>
        <p:nvSpPr>
          <p:cNvPr id="30" name="Cloud Callout 29"/>
          <p:cNvSpPr/>
          <p:nvPr/>
        </p:nvSpPr>
        <p:spPr>
          <a:xfrm>
            <a:off x="3249107" y="121016"/>
            <a:ext cx="4664753" cy="1747440"/>
          </a:xfrm>
          <a:prstGeom prst="cloudCallout">
            <a:avLst>
              <a:gd name="adj1" fmla="val -16341"/>
              <a:gd name="adj2" fmla="val 7391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301886" y="522040"/>
            <a:ext cx="4003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 smtClean="0"/>
              <a:t>TEA</a:t>
            </a:r>
            <a:endParaRPr lang="en-US" b="1" dirty="0"/>
          </a:p>
          <a:p>
            <a:pPr eaLnBrk="1" hangingPunct="1"/>
            <a:r>
              <a:rPr lang="en-US" b="1" dirty="0" smtClean="0"/>
              <a:t>WATER ……… plus tea leaves</a:t>
            </a:r>
            <a:endParaRPr lang="en-US" b="1" dirty="0"/>
          </a:p>
        </p:txBody>
      </p:sp>
      <p:sp>
        <p:nvSpPr>
          <p:cNvPr id="38" name="Cloud Callout 37"/>
          <p:cNvSpPr/>
          <p:nvPr/>
        </p:nvSpPr>
        <p:spPr>
          <a:xfrm>
            <a:off x="256189" y="1184943"/>
            <a:ext cx="2987675" cy="2009775"/>
          </a:xfrm>
          <a:prstGeom prst="cloudCallout">
            <a:avLst>
              <a:gd name="adj1" fmla="val 87573"/>
              <a:gd name="adj2" fmla="val 5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846049" y="1427591"/>
            <a:ext cx="230346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 smtClean="0"/>
              <a:t>MILK</a:t>
            </a:r>
          </a:p>
          <a:p>
            <a:pPr eaLnBrk="1" hangingPunct="1"/>
            <a:r>
              <a:rPr lang="en-US" b="1" dirty="0" smtClean="0"/>
              <a:t>WATER………. plus  various fats, proteins &amp; sugars</a:t>
            </a:r>
            <a:endParaRPr lang="en-US" b="1" dirty="0"/>
          </a:p>
          <a:p>
            <a:pPr eaLnBrk="1" hangingPunct="1"/>
            <a:endParaRPr lang="en-US" dirty="0"/>
          </a:p>
        </p:txBody>
      </p:sp>
      <p:sp>
        <p:nvSpPr>
          <p:cNvPr id="42" name="Cloud Callout 41"/>
          <p:cNvSpPr/>
          <p:nvPr/>
        </p:nvSpPr>
        <p:spPr>
          <a:xfrm>
            <a:off x="-200988" y="3272798"/>
            <a:ext cx="4173537" cy="3074988"/>
          </a:xfrm>
          <a:prstGeom prst="cloudCallout">
            <a:avLst>
              <a:gd name="adj1" fmla="val 67545"/>
              <a:gd name="adj2" fmla="val -7287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84774" y="4175752"/>
            <a:ext cx="2928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 smtClean="0"/>
              <a:t>BEER</a:t>
            </a:r>
          </a:p>
          <a:p>
            <a:pPr eaLnBrk="1" hangingPunct="1"/>
            <a:r>
              <a:rPr lang="en-US" b="1" dirty="0" smtClean="0"/>
              <a:t>WATER ……. plus beery stuff</a:t>
            </a:r>
            <a:endParaRPr lang="en-US" b="1" dirty="0"/>
          </a:p>
        </p:txBody>
      </p:sp>
      <p:sp>
        <p:nvSpPr>
          <p:cNvPr id="50" name="Cloud Callout 49"/>
          <p:cNvSpPr/>
          <p:nvPr/>
        </p:nvSpPr>
        <p:spPr>
          <a:xfrm>
            <a:off x="3611481" y="4278879"/>
            <a:ext cx="3162777" cy="2402739"/>
          </a:xfrm>
          <a:prstGeom prst="cloudCallout">
            <a:avLst>
              <a:gd name="adj1" fmla="val -3282"/>
              <a:gd name="adj2" fmla="val -7835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334879" y="4637417"/>
            <a:ext cx="194481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COFFEE</a:t>
            </a:r>
          </a:p>
          <a:p>
            <a:pPr eaLnBrk="1" hangingPunct="1"/>
            <a:r>
              <a:rPr lang="en-US" b="1" dirty="0" smtClean="0"/>
              <a:t>WATER…….. plus coffee bean extracts</a:t>
            </a:r>
            <a:endParaRPr lang="en-US" dirty="0"/>
          </a:p>
        </p:txBody>
      </p:sp>
      <p:sp>
        <p:nvSpPr>
          <p:cNvPr id="52" name="Cloud Callout 51"/>
          <p:cNvSpPr/>
          <p:nvPr/>
        </p:nvSpPr>
        <p:spPr>
          <a:xfrm>
            <a:off x="6307138" y="2924175"/>
            <a:ext cx="3379787" cy="2192338"/>
          </a:xfrm>
          <a:prstGeom prst="cloudCallout">
            <a:avLst>
              <a:gd name="adj1" fmla="val -71620"/>
              <a:gd name="adj2" fmla="val -5220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6837363" y="3260725"/>
            <a:ext cx="22621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 smtClean="0"/>
              <a:t>ORANGE JUICE</a:t>
            </a:r>
            <a:endParaRPr lang="en-US" b="1" dirty="0"/>
          </a:p>
          <a:p>
            <a:pPr eaLnBrk="1" hangingPunct="1"/>
            <a:r>
              <a:rPr lang="en-US" b="1" dirty="0" smtClean="0"/>
              <a:t>WATER …….. plus</a:t>
            </a:r>
          </a:p>
          <a:p>
            <a:pPr eaLnBrk="1" hangingPunct="1"/>
            <a:r>
              <a:rPr lang="en-US" b="1" dirty="0"/>
              <a:t>b</a:t>
            </a:r>
            <a:r>
              <a:rPr lang="en-US" b="1" dirty="0" smtClean="0"/>
              <a:t>its of orange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179388" y="0"/>
            <a:ext cx="8780462" cy="6742113"/>
          </a:xfrm>
          <a:prstGeom prst="ellipse">
            <a:avLst/>
          </a:prstGeom>
          <a:noFill/>
          <a:ln w="730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10629" y="2560439"/>
            <a:ext cx="4513682" cy="92333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  <a:prstDash val="sysDash"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Water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78228" y="822790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07786" y="1695174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60565" y="4452751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334879" y="5193332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852239" y="3537724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142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8" grpId="0" animBg="1"/>
      <p:bldP spid="39" grpId="0"/>
      <p:bldP spid="42" grpId="0" animBg="1"/>
      <p:bldP spid="43" grpId="0"/>
      <p:bldP spid="50" grpId="0" animBg="1"/>
      <p:bldP spid="51" grpId="0"/>
      <p:bldP spid="52" grpId="0" animBg="1"/>
      <p:bldP spid="53" grpId="0"/>
      <p:bldP spid="35" grpId="0" animBg="1"/>
      <p:bldP spid="36" grpId="0" animBg="1"/>
      <p:bldP spid="37" grpId="0" animBg="1"/>
      <p:bldP spid="44" grpId="0" animBg="1"/>
      <p:bldP spid="47" grpId="0" animBg="1"/>
      <p:bldP spid="57" grpId="0" animBg="1"/>
      <p:bldP spid="5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Self-as-context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r>
              <a:rPr lang="en-US" sz="2400" b="1" dirty="0" smtClean="0"/>
              <a:t>All current ACT Books (except one) have the ‘old’ definition:</a:t>
            </a:r>
          </a:p>
          <a:p>
            <a:r>
              <a:rPr lang="en-US" sz="2400" b="1" dirty="0" smtClean="0"/>
              <a:t>Self-as-context </a:t>
            </a:r>
            <a:r>
              <a:rPr lang="en-US" sz="2400" b="1" i="1" dirty="0" smtClean="0"/>
              <a:t>is </a:t>
            </a:r>
            <a:r>
              <a:rPr lang="en-US" sz="2400" b="1" dirty="0" smtClean="0"/>
              <a:t>the observing </a:t>
            </a:r>
            <a:r>
              <a:rPr lang="en-US" sz="2400" b="1" dirty="0"/>
              <a:t>or transcendent </a:t>
            </a:r>
            <a:r>
              <a:rPr lang="en-US" sz="2400" b="1" dirty="0" smtClean="0"/>
              <a:t>self; i.e. they are synonymous</a:t>
            </a:r>
          </a:p>
          <a:p>
            <a:r>
              <a:rPr lang="en-AU" sz="2400" b="1" dirty="0" smtClean="0"/>
              <a:t>But is water synonymous with tea?</a:t>
            </a:r>
          </a:p>
          <a:p>
            <a:r>
              <a:rPr lang="en-AU" sz="2400" b="1" dirty="0" smtClean="0"/>
              <a:t>To make tea, we add </a:t>
            </a:r>
            <a:r>
              <a:rPr lang="en-AU" sz="2400" b="1" dirty="0"/>
              <a:t>stuff </a:t>
            </a:r>
            <a:r>
              <a:rPr lang="en-AU" sz="2400" b="1" dirty="0" smtClean="0"/>
              <a:t>to </a:t>
            </a:r>
            <a:r>
              <a:rPr lang="en-AU" sz="2400" b="1" dirty="0"/>
              <a:t>water </a:t>
            </a:r>
            <a:endParaRPr lang="en-AU" sz="2400" b="1" dirty="0" smtClean="0"/>
          </a:p>
          <a:p>
            <a:r>
              <a:rPr lang="en-AU" sz="2400" b="1" dirty="0" smtClean="0"/>
              <a:t>To ‘make’ an experience of the </a:t>
            </a:r>
            <a:r>
              <a:rPr lang="en-US" sz="2400" b="1" dirty="0" smtClean="0"/>
              <a:t>observing </a:t>
            </a:r>
            <a:r>
              <a:rPr lang="en-US" sz="2400" b="1" dirty="0"/>
              <a:t>or transcendent </a:t>
            </a:r>
            <a:r>
              <a:rPr lang="en-US" sz="2400" b="1" dirty="0" smtClean="0"/>
              <a:t>self, we </a:t>
            </a:r>
            <a:r>
              <a:rPr lang="en-AU" sz="2400" b="1" dirty="0" smtClean="0"/>
              <a:t>add </a:t>
            </a:r>
            <a:r>
              <a:rPr lang="en-AU" sz="2400" b="1" dirty="0"/>
              <a:t>stuff to </a:t>
            </a:r>
            <a:r>
              <a:rPr lang="en-AU" sz="2400" b="1" dirty="0" smtClean="0"/>
              <a:t>S-A-C </a:t>
            </a:r>
          </a:p>
          <a:p>
            <a:endParaRPr lang="en-AU" sz="2400" b="1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A95B217-59B5-41F7-A63A-6D924AB6E7DD}" type="slidenum">
              <a:rPr lang="en-US" smtClean="0"/>
              <a:pPr eaLnBrk="1" hangingPunct="1">
                <a:defRPr/>
              </a:pPr>
              <a:t>28</a:t>
            </a:fld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899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Self-as-context …. </a:t>
            </a:r>
            <a:r>
              <a:rPr lang="en-AU" dirty="0"/>
              <a:t>p</a:t>
            </a:r>
            <a:r>
              <a:rPr lang="en-AU" dirty="0" smtClean="0"/>
              <a:t>lus what?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r>
              <a:rPr lang="en-AU" sz="2400" b="1" dirty="0" smtClean="0"/>
              <a:t>To experience </a:t>
            </a:r>
            <a:r>
              <a:rPr lang="en-US" sz="2400" b="1" dirty="0" smtClean="0"/>
              <a:t>observing/transcendent self:</a:t>
            </a:r>
          </a:p>
          <a:p>
            <a:endParaRPr lang="en-AU" sz="2400" b="1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A95B217-59B5-41F7-A63A-6D924AB6E7DD}" type="slidenum">
              <a:rPr lang="en-US" smtClean="0"/>
              <a:pPr eaLnBrk="1" hangingPunct="1">
                <a:defRPr/>
              </a:pPr>
              <a:t>29</a:t>
            </a:fld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290605" y="2362200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I, here, </a:t>
            </a:r>
            <a:r>
              <a:rPr lang="en-US" b="1" dirty="0" smtClean="0">
                <a:solidFill>
                  <a:schemeClr val="accent2"/>
                </a:solidFill>
              </a:rPr>
              <a:t>now notice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4282" y="3224445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Frame of distinction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59682" y="2362200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Deictic framing (S-A-C)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33017" y="5367733"/>
            <a:ext cx="4150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and ‘I’ am continuous &amp; unchanging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02094" y="5367733"/>
            <a:ext cx="2027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Temporal frame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34282" y="4372226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Hierarchical frame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53790" y="3224445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distinct from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61811" y="3682187"/>
            <a:ext cx="3655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WHAT</a:t>
            </a:r>
            <a:r>
              <a:rPr lang="en-US" b="1" dirty="0" smtClean="0"/>
              <a:t> I  see, hear, touch, taste, </a:t>
            </a:r>
          </a:p>
          <a:p>
            <a:r>
              <a:rPr lang="en-US" b="1" dirty="0" smtClean="0"/>
              <a:t>smell, think, feel, do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82138" y="4399213"/>
            <a:ext cx="3457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a</a:t>
            </a:r>
            <a:r>
              <a:rPr lang="en-US" b="1" dirty="0" smtClean="0">
                <a:solidFill>
                  <a:schemeClr val="accent2"/>
                </a:solidFill>
              </a:rPr>
              <a:t>nd there is more to ‘me’ than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32444" y="2791573"/>
            <a:ext cx="3620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THAT</a:t>
            </a:r>
            <a:r>
              <a:rPr lang="en-US" b="1" dirty="0"/>
              <a:t> </a:t>
            </a:r>
            <a:r>
              <a:rPr lang="en-US" b="1" dirty="0" smtClean="0"/>
              <a:t>‘I’ </a:t>
            </a:r>
            <a:r>
              <a:rPr lang="en-US" b="1" dirty="0"/>
              <a:t>am </a:t>
            </a:r>
            <a:r>
              <a:rPr lang="en-US" b="1" dirty="0" smtClean="0"/>
              <a:t>(</a:t>
            </a:r>
            <a:r>
              <a:rPr lang="en-US" b="1" dirty="0"/>
              <a:t>or ‘a part of me’ is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269832" y="5799059"/>
            <a:ext cx="4865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whereas thoughts, feelings, sensations,</a:t>
            </a:r>
          </a:p>
          <a:p>
            <a:r>
              <a:rPr lang="en-US" b="1" dirty="0" smtClean="0"/>
              <a:t>actions and body parts constantly change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69832" y="4719961"/>
            <a:ext cx="4172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these thoughts, feelings, sensations</a:t>
            </a:r>
          </a:p>
          <a:p>
            <a:r>
              <a:rPr lang="en-US" b="1" dirty="0"/>
              <a:t>a</a:t>
            </a:r>
            <a:r>
              <a:rPr lang="en-US" b="1" dirty="0" smtClean="0"/>
              <a:t>ctions and body parts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43630" y="2791573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Plus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43629" y="369892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Plus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191401" y="4868602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Plus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366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4445" y="1124104"/>
            <a:ext cx="7543800" cy="1485555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      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0586" y="7974604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470996F-9DA4-48C3-A82F-8A659437B7E4}" type="slidenum">
              <a:rPr lang="en-US" smtClean="0"/>
              <a:pPr eaLnBrk="1" hangingPunct="1">
                <a:defRPr/>
              </a:pPr>
              <a:t>3</a:t>
            </a:fld>
            <a:endParaRPr lang="en-US" smtClean="0"/>
          </a:p>
        </p:txBody>
      </p:sp>
      <p:sp>
        <p:nvSpPr>
          <p:cNvPr id="22" name="Slide Number Placeholder 5"/>
          <p:cNvSpPr txBox="1">
            <a:spLocks/>
          </p:cNvSpPr>
          <p:nvPr/>
        </p:nvSpPr>
        <p:spPr bwMode="auto">
          <a:xfrm>
            <a:off x="6954518" y="7715624"/>
            <a:ext cx="1905000" cy="558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8550AD98-2B64-4C76-9C4E-4D0300012930}" type="slidenum">
              <a:rPr lang="en-US" smtClean="0"/>
              <a:pPr eaLnBrk="1" hangingPunct="1">
                <a:defRPr/>
              </a:pPr>
              <a:t>3</a:t>
            </a:fld>
            <a:endParaRPr lang="en-US" smtClean="0"/>
          </a:p>
        </p:txBody>
      </p:sp>
      <p:sp>
        <p:nvSpPr>
          <p:cNvPr id="23" name="Isosceles Triangle 22"/>
          <p:cNvSpPr/>
          <p:nvPr/>
        </p:nvSpPr>
        <p:spPr>
          <a:xfrm>
            <a:off x="1674493" y="1423945"/>
            <a:ext cx="5775110" cy="4158441"/>
          </a:xfrm>
          <a:prstGeom prst="triangle">
            <a:avLst>
              <a:gd name="adj" fmla="val 48748"/>
            </a:avLst>
          </a:prstGeom>
          <a:noFill/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24" name="TextBox 5"/>
          <p:cNvSpPr txBox="1">
            <a:spLocks noChangeArrowheads="1"/>
          </p:cNvSpPr>
          <p:nvPr/>
        </p:nvSpPr>
        <p:spPr bwMode="auto">
          <a:xfrm>
            <a:off x="3584545" y="961982"/>
            <a:ext cx="2501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>
                <a:solidFill>
                  <a:srgbClr val="FF0000"/>
                </a:solidFill>
                <a:latin typeface="Calibri" pitchFamily="34" charset="0"/>
              </a:rPr>
              <a:t>Be Present</a:t>
            </a:r>
          </a:p>
        </p:txBody>
      </p:sp>
      <p:sp>
        <p:nvSpPr>
          <p:cNvPr id="26" name="TextBox 7"/>
          <p:cNvSpPr txBox="1">
            <a:spLocks noChangeArrowheads="1"/>
          </p:cNvSpPr>
          <p:nvPr/>
        </p:nvSpPr>
        <p:spPr bwMode="auto">
          <a:xfrm>
            <a:off x="363003" y="5480265"/>
            <a:ext cx="1428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Open Up</a:t>
            </a:r>
            <a:endParaRPr lang="en-A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7449603" y="5155619"/>
            <a:ext cx="14287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>
                <a:solidFill>
                  <a:srgbClr val="FF0000"/>
                </a:solidFill>
                <a:latin typeface="Calibri" pitchFamily="34" charset="0"/>
              </a:rPr>
              <a:t>Do What Matters</a:t>
            </a:r>
          </a:p>
        </p:txBody>
      </p:sp>
      <p:sp>
        <p:nvSpPr>
          <p:cNvPr id="28" name="TextBox 9"/>
          <p:cNvSpPr txBox="1">
            <a:spLocks noChangeArrowheads="1"/>
          </p:cNvSpPr>
          <p:nvPr/>
        </p:nvSpPr>
        <p:spPr bwMode="auto">
          <a:xfrm>
            <a:off x="1674493" y="4783429"/>
            <a:ext cx="682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AU">
              <a:latin typeface="Calibri" pitchFamily="34" charset="0"/>
            </a:endParaRP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3335796" y="3952432"/>
            <a:ext cx="25019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Psychological</a:t>
            </a:r>
          </a:p>
          <a:p>
            <a:pPr algn="ctr" eaLnBrk="1" hangingPunct="1"/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Flexibility</a:t>
            </a:r>
            <a:endParaRPr lang="en-A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2590800" y="664090"/>
            <a:ext cx="3698660" cy="1200329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Disengaged; disconnected; distracted; </a:t>
            </a:r>
            <a:r>
              <a:rPr lang="en-AU" sz="2400" b="1" dirty="0">
                <a:solidFill>
                  <a:srgbClr val="FF0000"/>
                </a:solidFill>
                <a:latin typeface="Calibri" pitchFamily="34" charset="0"/>
              </a:rPr>
              <a:t>d</a:t>
            </a:r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eficits in perspective taking</a:t>
            </a: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363003" y="4982221"/>
            <a:ext cx="2039403" cy="1200329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Experiential avoidance &amp; fusion</a:t>
            </a:r>
            <a:endParaRPr lang="en-A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6289460" y="4968372"/>
            <a:ext cx="2588893" cy="1200329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Action ineffective</a:t>
            </a:r>
          </a:p>
          <a:p>
            <a:pPr eaLnBrk="1" hangingPunct="1"/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&amp;/or inconsistent</a:t>
            </a:r>
          </a:p>
          <a:p>
            <a:pPr eaLnBrk="1" hangingPunct="1"/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 with values</a:t>
            </a:r>
            <a:endParaRPr lang="en-AU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3584545" y="4028750"/>
            <a:ext cx="2039403" cy="830997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Psychological</a:t>
            </a:r>
          </a:p>
          <a:p>
            <a:pPr eaLnBrk="1" hangingPunct="1"/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Rigidity</a:t>
            </a:r>
            <a:endParaRPr lang="en-A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297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“Notice X”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04800" y="1550320"/>
            <a:ext cx="8001000" cy="4530725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sz="2000" b="1" dirty="0" smtClean="0"/>
              <a:t>Contact with the Present </a:t>
            </a:r>
            <a:r>
              <a:rPr lang="en-US" sz="2000" b="1" dirty="0"/>
              <a:t>Moment </a:t>
            </a:r>
            <a:r>
              <a:rPr lang="en-US" sz="2000" dirty="0"/>
              <a:t>= </a:t>
            </a:r>
            <a:r>
              <a:rPr lang="en-US" sz="2000" dirty="0" smtClean="0"/>
              <a:t>notice </a:t>
            </a:r>
            <a:r>
              <a:rPr lang="en-US" sz="2000" dirty="0"/>
              <a:t>WHAT </a:t>
            </a:r>
            <a:r>
              <a:rPr lang="en-US" sz="2000" dirty="0" smtClean="0"/>
              <a:t>you </a:t>
            </a:r>
            <a:r>
              <a:rPr lang="en-US" sz="2000" dirty="0"/>
              <a:t>see, hear, touch, taste, smell, think, </a:t>
            </a:r>
            <a:r>
              <a:rPr lang="en-US" sz="2000" dirty="0" smtClean="0"/>
              <a:t>feel, do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000" b="1" dirty="0" smtClean="0"/>
              <a:t>Self-as-process    </a:t>
            </a:r>
            <a:r>
              <a:rPr lang="en-US" sz="2000" dirty="0"/>
              <a:t>= </a:t>
            </a:r>
            <a:r>
              <a:rPr lang="en-US" sz="2000" dirty="0" smtClean="0"/>
              <a:t>notice </a:t>
            </a:r>
            <a:r>
              <a:rPr lang="en-US" sz="2000" dirty="0"/>
              <a:t>THAT </a:t>
            </a:r>
            <a:r>
              <a:rPr lang="en-US" sz="2000" dirty="0" smtClean="0"/>
              <a:t>you are seeing, hearing, touching, tasting, smelling, thinking, feeling, doing …</a:t>
            </a:r>
          </a:p>
          <a:p>
            <a:pPr marL="0" indent="0" eaLnBrk="1" hangingPunct="1"/>
            <a:r>
              <a:rPr lang="en-US" sz="2000" dirty="0"/>
              <a:t> </a:t>
            </a:r>
            <a:r>
              <a:rPr lang="en-US" sz="2000" dirty="0" smtClean="0"/>
              <a:t>   … and noticing</a:t>
            </a:r>
            <a:endParaRPr lang="en-US" sz="2000" dirty="0"/>
          </a:p>
          <a:p>
            <a:pPr eaLnBrk="1" hangingPunct="1">
              <a:buFont typeface="Arial" pitchFamily="34" charset="0"/>
              <a:buChar char="•"/>
            </a:pPr>
            <a:r>
              <a:rPr lang="en-US" sz="2000" b="1" dirty="0" smtClean="0"/>
              <a:t>Observing/transcendent self </a:t>
            </a:r>
            <a:r>
              <a:rPr lang="en-US" sz="2000" dirty="0"/>
              <a:t>= </a:t>
            </a:r>
            <a:r>
              <a:rPr lang="en-US" sz="2000" dirty="0" smtClean="0"/>
              <a:t>notice THAT you are noticing…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000" dirty="0" smtClean="0"/>
              <a:t>… and that the you (or ‘part of you’) which notices is </a:t>
            </a:r>
            <a:r>
              <a:rPr lang="en-US" sz="2000" i="1" dirty="0" smtClean="0"/>
              <a:t>continuous</a:t>
            </a:r>
            <a:r>
              <a:rPr lang="en-US" sz="2000" i="1" dirty="0"/>
              <a:t>, unchanging, distinct </a:t>
            </a:r>
            <a:r>
              <a:rPr lang="en-US" sz="2000" i="1" dirty="0" smtClean="0"/>
              <a:t>from, more </a:t>
            </a:r>
            <a:r>
              <a:rPr lang="en-US" sz="2000" i="1" dirty="0"/>
              <a:t>than </a:t>
            </a:r>
            <a:r>
              <a:rPr lang="en-US" sz="2000" dirty="0"/>
              <a:t>WHAT </a:t>
            </a:r>
            <a:r>
              <a:rPr lang="en-US" sz="2000" dirty="0" smtClean="0"/>
              <a:t>you </a:t>
            </a:r>
            <a:r>
              <a:rPr lang="en-US" sz="2000" dirty="0"/>
              <a:t>see, hear, touch, taste, smell, think, </a:t>
            </a:r>
            <a:r>
              <a:rPr lang="en-US" sz="2000" dirty="0" smtClean="0"/>
              <a:t>feel, and do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000" b="1" dirty="0" smtClean="0"/>
              <a:t>Self-as-context</a:t>
            </a:r>
            <a:r>
              <a:rPr lang="en-US" sz="2000" dirty="0" smtClean="0"/>
              <a:t> = flexibly noticing from a perspective of I, here, now (i.e. flexible </a:t>
            </a:r>
            <a:r>
              <a:rPr lang="en-US" sz="2000" dirty="0"/>
              <a:t>perspective </a:t>
            </a:r>
            <a:r>
              <a:rPr lang="en-US" sz="2000" dirty="0" smtClean="0"/>
              <a:t>taking)</a:t>
            </a:r>
          </a:p>
          <a:p>
            <a:pPr marL="0" indent="0" eaLnBrk="1" hangingPunct="1"/>
            <a:endParaRPr lang="en-AU" sz="2000" dirty="0"/>
          </a:p>
          <a:p>
            <a:pPr eaLnBrk="1" hangingPunct="1">
              <a:buFont typeface="Arial" pitchFamily="34" charset="0"/>
              <a:buChar char="•"/>
            </a:pPr>
            <a:endParaRPr lang="en-AU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653D078-D726-4311-B506-F6841EB3B57F}" type="slidenum">
              <a:rPr lang="en-US" smtClean="0"/>
              <a:pPr eaLnBrk="1" hangingPunct="1">
                <a:defRPr/>
              </a:pPr>
              <a:t>30</a:t>
            </a:fld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041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The ‘Observing Self’: why bother?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AU" dirty="0" smtClean="0"/>
              <a:t>Aids </a:t>
            </a:r>
            <a:r>
              <a:rPr lang="en-AU" dirty="0"/>
              <a:t>defusion </a:t>
            </a:r>
            <a:r>
              <a:rPr lang="en-AU" dirty="0" smtClean="0"/>
              <a:t>– especially from the conceptualised </a:t>
            </a:r>
            <a:r>
              <a:rPr lang="en-AU" dirty="0"/>
              <a:t>self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AU" dirty="0" smtClean="0"/>
              <a:t>Aids acceptance, willingness, and formal exposure: a </a:t>
            </a:r>
            <a:r>
              <a:rPr lang="en-AU" dirty="0"/>
              <a:t>‘safe place’ inside </a:t>
            </a:r>
            <a:r>
              <a:rPr lang="en-AU" dirty="0" smtClean="0"/>
              <a:t>you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AU" dirty="0" smtClean="0"/>
              <a:t>Important aspect of spirituality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AU" dirty="0" smtClean="0"/>
              <a:t>For survivors: a part of you was unharmed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AU" dirty="0" smtClean="0"/>
              <a:t>Sense of stability in a chaotic life</a:t>
            </a:r>
            <a:endParaRPr lang="en-AU" dirty="0"/>
          </a:p>
          <a:p>
            <a:pPr eaLnBrk="1" hangingPunct="1">
              <a:defRPr/>
            </a:pPr>
            <a:endParaRPr lang="en-AU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AEF21E8-034D-41E3-A2E0-5A62C2E82F10}" type="slidenum">
              <a:rPr lang="en-US" smtClean="0"/>
              <a:pPr eaLnBrk="1" hangingPunct="1">
                <a:defRPr/>
              </a:pPr>
              <a:t>31</a:t>
            </a:fld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66750" y="5086143"/>
            <a:ext cx="8477250" cy="138499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sz="2800" b="1" dirty="0">
                <a:solidFill>
                  <a:schemeClr val="bg1"/>
                </a:solidFill>
                <a:latin typeface="Arial" charset="0"/>
                <a:cs typeface="+mn-cs"/>
              </a:rPr>
              <a:t>NB: 1 &amp; 2 </a:t>
            </a:r>
            <a:r>
              <a:rPr lang="en-AU" sz="2800" b="1" dirty="0" smtClean="0">
                <a:solidFill>
                  <a:schemeClr val="bg1"/>
                </a:solidFill>
                <a:latin typeface="Arial" charset="0"/>
                <a:cs typeface="+mn-cs"/>
              </a:rPr>
              <a:t>are </a:t>
            </a:r>
            <a:r>
              <a:rPr lang="en-AU" sz="2800" b="1" dirty="0">
                <a:solidFill>
                  <a:schemeClr val="bg1"/>
                </a:solidFill>
                <a:latin typeface="Arial" charset="0"/>
                <a:cs typeface="+mn-cs"/>
              </a:rPr>
              <a:t>easily </a:t>
            </a:r>
            <a:r>
              <a:rPr lang="en-AU" sz="2800" b="1" dirty="0" smtClean="0">
                <a:solidFill>
                  <a:schemeClr val="bg1"/>
                </a:solidFill>
                <a:latin typeface="Arial" charset="0"/>
                <a:cs typeface="+mn-cs"/>
              </a:rPr>
              <a:t>achieved through </a:t>
            </a:r>
            <a:r>
              <a:rPr lang="en-AU" sz="2800" b="1" dirty="0" err="1" smtClean="0">
                <a:solidFill>
                  <a:schemeClr val="bg1"/>
                </a:solidFill>
                <a:latin typeface="Arial" charset="0"/>
                <a:cs typeface="+mn-cs"/>
              </a:rPr>
              <a:t>defusion</a:t>
            </a:r>
            <a:r>
              <a:rPr lang="en-AU" sz="2800" b="1" dirty="0" smtClean="0">
                <a:solidFill>
                  <a:schemeClr val="bg1"/>
                </a:solidFill>
                <a:latin typeface="Arial" charset="0"/>
                <a:cs typeface="+mn-cs"/>
              </a:rPr>
              <a:t> &amp; acceptance skills without  need for explicit ‘observing self’ </a:t>
            </a:r>
            <a:r>
              <a:rPr lang="en-AU" sz="2800" b="1" dirty="0">
                <a:solidFill>
                  <a:schemeClr val="bg1"/>
                </a:solidFill>
                <a:latin typeface="Arial" charset="0"/>
                <a:cs typeface="+mn-cs"/>
              </a:rPr>
              <a:t>exercises.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483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39725"/>
            <a:ext cx="8458200" cy="1143000"/>
          </a:xfrm>
        </p:spPr>
        <p:txBody>
          <a:bodyPr/>
          <a:lstStyle/>
          <a:p>
            <a:r>
              <a:rPr lang="en-US" sz="3600" dirty="0" smtClean="0"/>
              <a:t>Self-as-context = flexible perspective taking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Able to take perspective on ‘self’ (i.e. ongoing stream of thoughts, feelings, actions)? </a:t>
            </a:r>
          </a:p>
          <a:p>
            <a:r>
              <a:rPr lang="en-US" sz="2400" i="1" dirty="0" smtClean="0"/>
              <a:t>‘Self-as-process’</a:t>
            </a:r>
          </a:p>
          <a:p>
            <a:r>
              <a:rPr lang="en-US" sz="2400" dirty="0" smtClean="0"/>
              <a:t>Able to take perspective on thoughts &amp; feelings?</a:t>
            </a:r>
          </a:p>
          <a:p>
            <a:r>
              <a:rPr lang="en-US" sz="2400" i="1" dirty="0" smtClean="0"/>
              <a:t>‘Foundation</a:t>
            </a:r>
            <a:r>
              <a:rPr lang="en-US" sz="2400" i="1" dirty="0"/>
              <a:t>’ for </a:t>
            </a:r>
            <a:r>
              <a:rPr lang="en-US" sz="2400" i="1" dirty="0" err="1" smtClean="0"/>
              <a:t>defusion</a:t>
            </a:r>
            <a:r>
              <a:rPr lang="en-US" sz="2400" i="1" dirty="0" smtClean="0"/>
              <a:t> &amp; acceptance</a:t>
            </a:r>
          </a:p>
          <a:p>
            <a:r>
              <a:rPr lang="en-US" sz="2400" dirty="0" smtClean="0"/>
              <a:t>Able to take perspective on self-story?</a:t>
            </a:r>
          </a:p>
          <a:p>
            <a:r>
              <a:rPr lang="en-US" sz="2400" i="1" dirty="0"/>
              <a:t>Foundation’ for </a:t>
            </a:r>
            <a:r>
              <a:rPr lang="en-US" sz="2400" i="1" dirty="0" err="1" smtClean="0"/>
              <a:t>defusion</a:t>
            </a:r>
            <a:r>
              <a:rPr lang="en-US" sz="2400" i="1" dirty="0" smtClean="0"/>
              <a:t> from the conceptualized self</a:t>
            </a:r>
          </a:p>
          <a:p>
            <a:r>
              <a:rPr lang="en-US" sz="2400" dirty="0" smtClean="0"/>
              <a:t>Able </a:t>
            </a:r>
            <a:r>
              <a:rPr lang="en-US" sz="2400" dirty="0"/>
              <a:t>to take perspective on one’s own noticing?</a:t>
            </a:r>
          </a:p>
          <a:p>
            <a:r>
              <a:rPr lang="en-US" sz="2400" i="1" dirty="0" smtClean="0"/>
              <a:t>‘Foundation’ for transcendent </a:t>
            </a:r>
            <a:r>
              <a:rPr lang="en-US" sz="2400" i="1" dirty="0"/>
              <a:t>or observing self</a:t>
            </a:r>
          </a:p>
          <a:p>
            <a:r>
              <a:rPr lang="en-US" sz="2400" dirty="0" smtClean="0"/>
              <a:t>Able to take perspective on another?</a:t>
            </a:r>
          </a:p>
          <a:p>
            <a:r>
              <a:rPr lang="en-US" sz="2400" i="1" dirty="0"/>
              <a:t>‘Foundation’ for Theory of Mind, </a:t>
            </a:r>
            <a:r>
              <a:rPr lang="en-US" sz="2400" i="1" dirty="0" smtClean="0"/>
              <a:t>Empathy, Compassion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457E8-FD66-4F6A-BE88-140B42D51D2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349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Exercise: </a:t>
            </a:r>
            <a:r>
              <a:rPr lang="en-AU" b="1" dirty="0" smtClean="0"/>
              <a:t>Come back to </a:t>
            </a:r>
            <a:r>
              <a:rPr lang="en-AU" b="1" dirty="0" err="1" smtClean="0"/>
              <a:t>center</a:t>
            </a:r>
            <a:r>
              <a:rPr lang="en-AU" b="1" dirty="0" smtClean="0"/>
              <a:t> #1</a:t>
            </a:r>
            <a:endParaRPr lang="en-AU" dirty="0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308417" y="1551654"/>
            <a:ext cx="7772400" cy="4530725"/>
          </a:xfrm>
        </p:spPr>
        <p:txBody>
          <a:bodyPr/>
          <a:lstStyle/>
          <a:p>
            <a:pPr marL="0" indent="0" eaLnBrk="1" hangingPunct="1"/>
            <a:r>
              <a:rPr lang="en-AU" b="1" dirty="0" smtClean="0"/>
              <a:t>a) ‘Do what matters’</a:t>
            </a:r>
          </a:p>
          <a:p>
            <a:pPr marL="0" indent="0" eaLnBrk="1" hangingPunct="1"/>
            <a:r>
              <a:rPr lang="en-AU" b="1" dirty="0" smtClean="0"/>
              <a:t>When the bell sounds:</a:t>
            </a:r>
          </a:p>
          <a:p>
            <a:pPr marL="0" indent="0" eaLnBrk="1" hangingPunct="1"/>
            <a:r>
              <a:rPr lang="en-AU" b="1" dirty="0" smtClean="0"/>
              <a:t>b) ‘</a:t>
            </a:r>
            <a:r>
              <a:rPr lang="en-AU" b="1" dirty="0"/>
              <a:t>B</a:t>
            </a:r>
            <a:r>
              <a:rPr lang="en-AU" b="1" dirty="0" smtClean="0"/>
              <a:t>e present’</a:t>
            </a:r>
          </a:p>
          <a:p>
            <a:pPr marL="0" indent="0" eaLnBrk="1" hangingPunct="1"/>
            <a:r>
              <a:rPr lang="en-AU" b="1" dirty="0" smtClean="0"/>
              <a:t>Do this any time,  </a:t>
            </a:r>
          </a:p>
          <a:p>
            <a:pPr marL="0" indent="0" eaLnBrk="1" hangingPunct="1"/>
            <a:r>
              <a:rPr lang="en-AU" b="1" dirty="0" smtClean="0"/>
              <a:t>often as desired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A95B217-59B5-41F7-A63A-6D924AB6E7DD}" type="slidenum">
              <a:rPr lang="en-US" smtClean="0"/>
              <a:pPr eaLnBrk="1" hangingPunct="1">
                <a:defRPr/>
              </a:pPr>
              <a:t>33</a:t>
            </a:fld>
            <a:endParaRPr lang="en-US" smtClean="0"/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1092176" y="1714845"/>
            <a:ext cx="7543800" cy="148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kern="0" dirty="0" smtClean="0"/>
              <a:t>       </a:t>
            </a:r>
          </a:p>
        </p:txBody>
      </p:sp>
      <p:sp>
        <p:nvSpPr>
          <p:cNvPr id="24" name="Slide Number Placeholder 5"/>
          <p:cNvSpPr txBox="1">
            <a:spLocks/>
          </p:cNvSpPr>
          <p:nvPr/>
        </p:nvSpPr>
        <p:spPr bwMode="auto">
          <a:xfrm>
            <a:off x="7128317" y="8604801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F470996F-9DA4-48C3-A82F-8A659437B7E4}" type="slidenum">
              <a:rPr lang="en-US" smtClean="0"/>
              <a:pPr eaLnBrk="1" hangingPunct="1">
                <a:defRPr/>
              </a:pPr>
              <a:t>33</a:t>
            </a:fld>
            <a:endParaRPr lang="en-US" smtClean="0"/>
          </a:p>
        </p:txBody>
      </p:sp>
      <p:sp>
        <p:nvSpPr>
          <p:cNvPr id="25" name="Slide Number Placeholder 5"/>
          <p:cNvSpPr txBox="1">
            <a:spLocks/>
          </p:cNvSpPr>
          <p:nvPr/>
        </p:nvSpPr>
        <p:spPr bwMode="auto">
          <a:xfrm>
            <a:off x="7252249" y="8345821"/>
            <a:ext cx="1905000" cy="558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8550AD98-2B64-4C76-9C4E-4D0300012930}" type="slidenum">
              <a:rPr lang="en-US" smtClean="0"/>
              <a:pPr eaLnBrk="1" hangingPunct="1">
                <a:defRPr/>
              </a:pPr>
              <a:t>33</a:t>
            </a:fld>
            <a:endParaRPr lang="en-US" smtClean="0"/>
          </a:p>
        </p:txBody>
      </p:sp>
      <p:sp>
        <p:nvSpPr>
          <p:cNvPr id="26" name="Isosceles Triangle 25"/>
          <p:cNvSpPr/>
          <p:nvPr/>
        </p:nvSpPr>
        <p:spPr>
          <a:xfrm>
            <a:off x="1972224" y="2054142"/>
            <a:ext cx="5775110" cy="4158441"/>
          </a:xfrm>
          <a:prstGeom prst="triangle">
            <a:avLst>
              <a:gd name="adj" fmla="val 48748"/>
            </a:avLst>
          </a:prstGeom>
          <a:noFill/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27" name="TextBox 7"/>
          <p:cNvSpPr txBox="1">
            <a:spLocks noChangeArrowheads="1"/>
          </p:cNvSpPr>
          <p:nvPr/>
        </p:nvSpPr>
        <p:spPr bwMode="auto">
          <a:xfrm>
            <a:off x="579569" y="5981601"/>
            <a:ext cx="1428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Open Up</a:t>
            </a:r>
            <a:endParaRPr lang="en-A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8" name="TextBox 8"/>
          <p:cNvSpPr txBox="1">
            <a:spLocks noChangeArrowheads="1"/>
          </p:cNvSpPr>
          <p:nvPr/>
        </p:nvSpPr>
        <p:spPr bwMode="auto">
          <a:xfrm>
            <a:off x="7747334" y="5785816"/>
            <a:ext cx="14287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>
                <a:solidFill>
                  <a:srgbClr val="FF0000"/>
                </a:solidFill>
                <a:latin typeface="Calibri" pitchFamily="34" charset="0"/>
              </a:rPr>
              <a:t>Do What Matters</a:t>
            </a:r>
          </a:p>
        </p:txBody>
      </p:sp>
      <p:sp>
        <p:nvSpPr>
          <p:cNvPr id="29" name="TextBox 9"/>
          <p:cNvSpPr txBox="1">
            <a:spLocks noChangeArrowheads="1"/>
          </p:cNvSpPr>
          <p:nvPr/>
        </p:nvSpPr>
        <p:spPr bwMode="auto">
          <a:xfrm>
            <a:off x="1972224" y="5413626"/>
            <a:ext cx="682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AU">
              <a:latin typeface="Calibri" pitchFamily="34" charset="0"/>
            </a:endParaRPr>
          </a:p>
        </p:txBody>
      </p:sp>
      <p:sp>
        <p:nvSpPr>
          <p:cNvPr id="30" name="TextBox 5"/>
          <p:cNvSpPr txBox="1">
            <a:spLocks noChangeArrowheads="1"/>
          </p:cNvSpPr>
          <p:nvPr/>
        </p:nvSpPr>
        <p:spPr bwMode="auto">
          <a:xfrm>
            <a:off x="3633527" y="4582629"/>
            <a:ext cx="25019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Psychological</a:t>
            </a:r>
          </a:p>
          <a:p>
            <a:pPr algn="ctr" eaLnBrk="1" hangingPunct="1"/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Flexibility</a:t>
            </a:r>
            <a:endParaRPr lang="en-A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1" name="TextBox 5"/>
          <p:cNvSpPr txBox="1">
            <a:spLocks noChangeArrowheads="1"/>
          </p:cNvSpPr>
          <p:nvPr/>
        </p:nvSpPr>
        <p:spPr bwMode="auto">
          <a:xfrm>
            <a:off x="3879131" y="1592179"/>
            <a:ext cx="1676400" cy="461963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>
                <a:solidFill>
                  <a:srgbClr val="FF0000"/>
                </a:solidFill>
                <a:latin typeface="Calibri" pitchFamily="34" charset="0"/>
              </a:rPr>
              <a:t>Be Present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721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what matters &lt;=&gt; Be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sz="2400" dirty="0">
                <a:latin typeface="Arial" pitchFamily="34" charset="0"/>
              </a:rPr>
              <a:t>Explore values &amp; goals with the client</a:t>
            </a:r>
          </a:p>
          <a:p>
            <a:pPr eaLnBrk="1" hangingPunct="1"/>
            <a:r>
              <a:rPr lang="en-AU" sz="2400" dirty="0" smtClean="0">
                <a:latin typeface="Arial" pitchFamily="34" charset="0"/>
              </a:rPr>
              <a:t>When fusion &amp;/or </a:t>
            </a:r>
            <a:r>
              <a:rPr lang="en-AU" sz="2400" dirty="0">
                <a:latin typeface="Arial" pitchFamily="34" charset="0"/>
              </a:rPr>
              <a:t>avoidance </a:t>
            </a:r>
            <a:r>
              <a:rPr lang="en-AU" sz="2400" dirty="0" smtClean="0">
                <a:latin typeface="Arial" pitchFamily="34" charset="0"/>
              </a:rPr>
              <a:t>shows up =&gt; be present</a:t>
            </a:r>
            <a:endParaRPr lang="en-AU" sz="2400" dirty="0">
              <a:latin typeface="Arial" pitchFamily="34" charset="0"/>
            </a:endParaRPr>
          </a:p>
          <a:p>
            <a:pPr eaLnBrk="1" hangingPunct="1"/>
            <a:r>
              <a:rPr lang="en-AU" sz="2400" dirty="0">
                <a:latin typeface="Arial" pitchFamily="34" charset="0"/>
              </a:rPr>
              <a:t>If no barriers, when bell </a:t>
            </a:r>
            <a:r>
              <a:rPr lang="en-AU" sz="2400" dirty="0" smtClean="0">
                <a:latin typeface="Arial" pitchFamily="34" charset="0"/>
              </a:rPr>
              <a:t>rings </a:t>
            </a:r>
            <a:r>
              <a:rPr lang="en-AU" sz="2400" dirty="0">
                <a:latin typeface="Arial" pitchFamily="34" charset="0"/>
              </a:rPr>
              <a:t>=&gt; be </a:t>
            </a:r>
            <a:r>
              <a:rPr lang="en-AU" sz="2400" dirty="0" smtClean="0">
                <a:latin typeface="Arial" pitchFamily="34" charset="0"/>
              </a:rPr>
              <a:t>present</a:t>
            </a:r>
          </a:p>
          <a:p>
            <a:pPr eaLnBrk="1" hangingPunct="1"/>
            <a:r>
              <a:rPr lang="en-AU" sz="2400" dirty="0" smtClean="0">
                <a:latin typeface="Arial" pitchFamily="34" charset="0"/>
              </a:rPr>
              <a:t>E.g. ask </a:t>
            </a:r>
            <a:r>
              <a:rPr lang="en-AU" sz="2400" dirty="0">
                <a:latin typeface="Arial" pitchFamily="34" charset="0"/>
              </a:rPr>
              <a:t>client </a:t>
            </a:r>
            <a:r>
              <a:rPr lang="en-AU" sz="2400" dirty="0" smtClean="0">
                <a:latin typeface="Arial" pitchFamily="34" charset="0"/>
              </a:rPr>
              <a:t>to: </a:t>
            </a:r>
          </a:p>
          <a:p>
            <a:pPr eaLnBrk="1" hangingPunct="1"/>
            <a:r>
              <a:rPr lang="en-AU" sz="2400" dirty="0" smtClean="0">
                <a:latin typeface="Arial" pitchFamily="34" charset="0"/>
              </a:rPr>
              <a:t>notice </a:t>
            </a:r>
            <a:r>
              <a:rPr lang="en-AU" sz="2400" dirty="0">
                <a:latin typeface="Arial" pitchFamily="34" charset="0"/>
              </a:rPr>
              <a:t>what’s </a:t>
            </a:r>
            <a:r>
              <a:rPr lang="en-AU" sz="2400" dirty="0" smtClean="0">
                <a:latin typeface="Arial" pitchFamily="34" charset="0"/>
              </a:rPr>
              <a:t>happening </a:t>
            </a:r>
          </a:p>
          <a:p>
            <a:pPr eaLnBrk="1" hangingPunct="1"/>
            <a:r>
              <a:rPr lang="en-AU" sz="2400" dirty="0" smtClean="0">
                <a:latin typeface="Arial" pitchFamily="34" charset="0"/>
              </a:rPr>
              <a:t>what’s </a:t>
            </a:r>
            <a:r>
              <a:rPr lang="en-AU" sz="2400" dirty="0">
                <a:latin typeface="Arial" pitchFamily="34" charset="0"/>
              </a:rPr>
              <a:t>showing </a:t>
            </a:r>
            <a:r>
              <a:rPr lang="en-AU" sz="2400" dirty="0" smtClean="0">
                <a:latin typeface="Arial" pitchFamily="34" charset="0"/>
              </a:rPr>
              <a:t>up for you? </a:t>
            </a:r>
          </a:p>
          <a:p>
            <a:pPr eaLnBrk="1" hangingPunct="1"/>
            <a:r>
              <a:rPr lang="en-AU" sz="2400" dirty="0" smtClean="0">
                <a:latin typeface="Arial" pitchFamily="34" charset="0"/>
              </a:rPr>
              <a:t>what is your mind doing? </a:t>
            </a:r>
          </a:p>
          <a:p>
            <a:pPr eaLnBrk="1" hangingPunct="1"/>
            <a:r>
              <a:rPr lang="en-AU" sz="2400" dirty="0" smtClean="0">
                <a:latin typeface="Arial" pitchFamily="34" charset="0"/>
              </a:rPr>
              <a:t>what do you </a:t>
            </a:r>
            <a:r>
              <a:rPr lang="en-AU" sz="2400" dirty="0">
                <a:latin typeface="Arial" pitchFamily="34" charset="0"/>
              </a:rPr>
              <a:t>feel in </a:t>
            </a:r>
            <a:r>
              <a:rPr lang="en-AU" sz="2400" dirty="0" smtClean="0">
                <a:latin typeface="Arial" pitchFamily="34" charset="0"/>
              </a:rPr>
              <a:t>your body?, </a:t>
            </a:r>
          </a:p>
          <a:p>
            <a:pPr eaLnBrk="1" hangingPunct="1"/>
            <a:r>
              <a:rPr lang="en-AU" sz="2400" dirty="0" smtClean="0">
                <a:latin typeface="Arial" pitchFamily="34" charset="0"/>
              </a:rPr>
              <a:t>- use </a:t>
            </a:r>
            <a:r>
              <a:rPr lang="en-AU" sz="2400" dirty="0">
                <a:latin typeface="Arial" pitchFamily="34" charset="0"/>
              </a:rPr>
              <a:t>‘noticing’ language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457E8-FD66-4F6A-BE88-140B42D51D2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376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Exercise: </a:t>
            </a:r>
            <a:r>
              <a:rPr lang="en-AU" b="1" dirty="0" smtClean="0"/>
              <a:t>Come back to </a:t>
            </a:r>
            <a:r>
              <a:rPr lang="en-AU" b="1" dirty="0" err="1" smtClean="0"/>
              <a:t>center</a:t>
            </a:r>
            <a:r>
              <a:rPr lang="en-AU" b="1" dirty="0" smtClean="0"/>
              <a:t> #2</a:t>
            </a:r>
            <a:endParaRPr lang="en-AU" dirty="0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308417" y="1551654"/>
            <a:ext cx="7772400" cy="4530725"/>
          </a:xfrm>
        </p:spPr>
        <p:txBody>
          <a:bodyPr/>
          <a:lstStyle/>
          <a:p>
            <a:pPr marL="0" indent="0" eaLnBrk="1" hangingPunct="1"/>
            <a:r>
              <a:rPr lang="en-AU" b="1" dirty="0" smtClean="0"/>
              <a:t>a) ‘Open up’</a:t>
            </a:r>
          </a:p>
          <a:p>
            <a:pPr marL="0" indent="0" eaLnBrk="1" hangingPunct="1"/>
            <a:r>
              <a:rPr lang="en-AU" b="1" dirty="0" smtClean="0"/>
              <a:t>When the bell sounds:</a:t>
            </a:r>
          </a:p>
          <a:p>
            <a:pPr marL="0" indent="0" eaLnBrk="1" hangingPunct="1"/>
            <a:r>
              <a:rPr lang="en-AU" b="1" dirty="0" smtClean="0"/>
              <a:t>b) ‘</a:t>
            </a:r>
            <a:r>
              <a:rPr lang="en-AU" b="1" dirty="0"/>
              <a:t>B</a:t>
            </a:r>
            <a:r>
              <a:rPr lang="en-AU" b="1" dirty="0" smtClean="0"/>
              <a:t>e present’</a:t>
            </a:r>
          </a:p>
          <a:p>
            <a:pPr marL="0" indent="0" eaLnBrk="1" hangingPunct="1"/>
            <a:r>
              <a:rPr lang="en-AU" b="1" dirty="0" smtClean="0"/>
              <a:t>Do this any time,  </a:t>
            </a:r>
          </a:p>
          <a:p>
            <a:pPr marL="0" indent="0" eaLnBrk="1" hangingPunct="1"/>
            <a:r>
              <a:rPr lang="en-AU" b="1" dirty="0" smtClean="0"/>
              <a:t>often as desired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A95B217-59B5-41F7-A63A-6D924AB6E7DD}" type="slidenum">
              <a:rPr lang="en-US" smtClean="0"/>
              <a:pPr eaLnBrk="1" hangingPunct="1">
                <a:defRPr/>
              </a:pPr>
              <a:t>35</a:t>
            </a:fld>
            <a:endParaRPr lang="en-US" smtClean="0"/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1092176" y="1714845"/>
            <a:ext cx="7543800" cy="148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kern="0" dirty="0" smtClean="0"/>
              <a:t>       </a:t>
            </a:r>
          </a:p>
        </p:txBody>
      </p:sp>
      <p:sp>
        <p:nvSpPr>
          <p:cNvPr id="24" name="Slide Number Placeholder 5"/>
          <p:cNvSpPr txBox="1">
            <a:spLocks/>
          </p:cNvSpPr>
          <p:nvPr/>
        </p:nvSpPr>
        <p:spPr bwMode="auto">
          <a:xfrm>
            <a:off x="7128317" y="8604801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F470996F-9DA4-48C3-A82F-8A659437B7E4}" type="slidenum">
              <a:rPr lang="en-US" smtClean="0"/>
              <a:pPr eaLnBrk="1" hangingPunct="1">
                <a:defRPr/>
              </a:pPr>
              <a:t>35</a:t>
            </a:fld>
            <a:endParaRPr lang="en-US" smtClean="0"/>
          </a:p>
        </p:txBody>
      </p:sp>
      <p:sp>
        <p:nvSpPr>
          <p:cNvPr id="25" name="Slide Number Placeholder 5"/>
          <p:cNvSpPr txBox="1">
            <a:spLocks/>
          </p:cNvSpPr>
          <p:nvPr/>
        </p:nvSpPr>
        <p:spPr bwMode="auto">
          <a:xfrm>
            <a:off x="7252249" y="8345821"/>
            <a:ext cx="1905000" cy="558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8550AD98-2B64-4C76-9C4E-4D0300012930}" type="slidenum">
              <a:rPr lang="en-US" smtClean="0"/>
              <a:pPr eaLnBrk="1" hangingPunct="1">
                <a:defRPr/>
              </a:pPr>
              <a:t>35</a:t>
            </a:fld>
            <a:endParaRPr lang="en-US" smtClean="0"/>
          </a:p>
        </p:txBody>
      </p:sp>
      <p:sp>
        <p:nvSpPr>
          <p:cNvPr id="26" name="Isosceles Triangle 25"/>
          <p:cNvSpPr/>
          <p:nvPr/>
        </p:nvSpPr>
        <p:spPr>
          <a:xfrm>
            <a:off x="1972224" y="2054142"/>
            <a:ext cx="5775110" cy="4158441"/>
          </a:xfrm>
          <a:prstGeom prst="triangle">
            <a:avLst>
              <a:gd name="adj" fmla="val 48748"/>
            </a:avLst>
          </a:prstGeom>
          <a:noFill/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27" name="TextBox 7"/>
          <p:cNvSpPr txBox="1">
            <a:spLocks noChangeArrowheads="1"/>
          </p:cNvSpPr>
          <p:nvPr/>
        </p:nvSpPr>
        <p:spPr bwMode="auto">
          <a:xfrm>
            <a:off x="579569" y="5981601"/>
            <a:ext cx="1428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Open Up</a:t>
            </a:r>
            <a:endParaRPr lang="en-A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8" name="TextBox 8"/>
          <p:cNvSpPr txBox="1">
            <a:spLocks noChangeArrowheads="1"/>
          </p:cNvSpPr>
          <p:nvPr/>
        </p:nvSpPr>
        <p:spPr bwMode="auto">
          <a:xfrm>
            <a:off x="7747334" y="5785816"/>
            <a:ext cx="14287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>
                <a:solidFill>
                  <a:srgbClr val="FF0000"/>
                </a:solidFill>
                <a:latin typeface="Calibri" pitchFamily="34" charset="0"/>
              </a:rPr>
              <a:t>Do What Matters</a:t>
            </a:r>
          </a:p>
        </p:txBody>
      </p:sp>
      <p:sp>
        <p:nvSpPr>
          <p:cNvPr id="29" name="TextBox 9"/>
          <p:cNvSpPr txBox="1">
            <a:spLocks noChangeArrowheads="1"/>
          </p:cNvSpPr>
          <p:nvPr/>
        </p:nvSpPr>
        <p:spPr bwMode="auto">
          <a:xfrm>
            <a:off x="1972224" y="5413626"/>
            <a:ext cx="682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AU">
              <a:latin typeface="Calibri" pitchFamily="34" charset="0"/>
            </a:endParaRPr>
          </a:p>
        </p:txBody>
      </p:sp>
      <p:sp>
        <p:nvSpPr>
          <p:cNvPr id="30" name="TextBox 5"/>
          <p:cNvSpPr txBox="1">
            <a:spLocks noChangeArrowheads="1"/>
          </p:cNvSpPr>
          <p:nvPr/>
        </p:nvSpPr>
        <p:spPr bwMode="auto">
          <a:xfrm>
            <a:off x="3633527" y="4582629"/>
            <a:ext cx="25019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Psychological</a:t>
            </a:r>
          </a:p>
          <a:p>
            <a:pPr algn="ctr" eaLnBrk="1" hangingPunct="1"/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Flexibility</a:t>
            </a:r>
            <a:endParaRPr lang="en-A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1" name="TextBox 5"/>
          <p:cNvSpPr txBox="1">
            <a:spLocks noChangeArrowheads="1"/>
          </p:cNvSpPr>
          <p:nvPr/>
        </p:nvSpPr>
        <p:spPr bwMode="auto">
          <a:xfrm>
            <a:off x="3879131" y="1592179"/>
            <a:ext cx="1676400" cy="461963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>
                <a:solidFill>
                  <a:srgbClr val="FF0000"/>
                </a:solidFill>
                <a:latin typeface="Calibri" pitchFamily="34" charset="0"/>
              </a:rPr>
              <a:t>Be Present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076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up&lt;=&gt; Be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sz="2400" dirty="0" smtClean="0">
                <a:latin typeface="Arial" pitchFamily="34" charset="0"/>
              </a:rPr>
              <a:t>Ask </a:t>
            </a:r>
            <a:r>
              <a:rPr lang="en-AU" sz="2400" dirty="0">
                <a:latin typeface="Arial" pitchFamily="34" charset="0"/>
              </a:rPr>
              <a:t>‘What’s stopping you from X,Y,Z?’</a:t>
            </a:r>
          </a:p>
          <a:p>
            <a:pPr eaLnBrk="1" hangingPunct="1"/>
            <a:r>
              <a:rPr lang="en-AU" sz="2400" dirty="0" smtClean="0">
                <a:latin typeface="Arial" pitchFamily="34" charset="0"/>
              </a:rPr>
              <a:t>If strong fusion/avoidance =&gt; be present: ‘drop anchor’</a:t>
            </a:r>
          </a:p>
          <a:p>
            <a:pPr eaLnBrk="1" hangingPunct="1"/>
            <a:r>
              <a:rPr lang="en-AU" sz="2400" dirty="0" smtClean="0">
                <a:latin typeface="Arial" pitchFamily="34" charset="0"/>
              </a:rPr>
              <a:t>Use being </a:t>
            </a:r>
            <a:r>
              <a:rPr lang="en-AU" sz="2400" dirty="0">
                <a:latin typeface="Arial" pitchFamily="34" charset="0"/>
              </a:rPr>
              <a:t>present as a </a:t>
            </a:r>
            <a:r>
              <a:rPr lang="en-AU" sz="2400" dirty="0" smtClean="0">
                <a:latin typeface="Arial" pitchFamily="34" charset="0"/>
              </a:rPr>
              <a:t>launching point for opening up:</a:t>
            </a:r>
          </a:p>
          <a:p>
            <a:pPr eaLnBrk="1" hangingPunct="1"/>
            <a:r>
              <a:rPr lang="en-AU" sz="2400" dirty="0" smtClean="0">
                <a:latin typeface="Arial" pitchFamily="34" charset="0"/>
              </a:rPr>
              <a:t>Notice </a:t>
            </a:r>
            <a:r>
              <a:rPr lang="en-AU" sz="2400" dirty="0">
                <a:latin typeface="Arial" pitchFamily="34" charset="0"/>
              </a:rPr>
              <a:t>what your mind is doing </a:t>
            </a:r>
            <a:r>
              <a:rPr lang="en-AU" sz="2400" dirty="0" smtClean="0">
                <a:latin typeface="Arial" pitchFamily="34" charset="0"/>
              </a:rPr>
              <a:t>=&gt; </a:t>
            </a:r>
            <a:r>
              <a:rPr lang="en-AU" sz="2400" dirty="0" err="1" smtClean="0">
                <a:latin typeface="Arial" pitchFamily="34" charset="0"/>
              </a:rPr>
              <a:t>defusion</a:t>
            </a:r>
            <a:endParaRPr lang="en-AU" sz="2400" dirty="0" smtClean="0">
              <a:latin typeface="Arial" pitchFamily="34" charset="0"/>
            </a:endParaRPr>
          </a:p>
          <a:p>
            <a:pPr eaLnBrk="1" hangingPunct="1"/>
            <a:r>
              <a:rPr lang="en-AU" sz="2400" dirty="0" smtClean="0">
                <a:latin typeface="Arial" pitchFamily="34" charset="0"/>
              </a:rPr>
              <a:t>Notice </a:t>
            </a:r>
            <a:r>
              <a:rPr lang="en-AU" sz="2400" dirty="0">
                <a:latin typeface="Arial" pitchFamily="34" charset="0"/>
              </a:rPr>
              <a:t>what is happening in your </a:t>
            </a:r>
            <a:r>
              <a:rPr lang="en-AU" sz="2400" dirty="0" smtClean="0">
                <a:latin typeface="Arial" pitchFamily="34" charset="0"/>
              </a:rPr>
              <a:t>body =&gt; acceptance</a:t>
            </a:r>
          </a:p>
          <a:p>
            <a:pPr eaLnBrk="1" hangingPunct="1"/>
            <a:r>
              <a:rPr lang="en-AU" sz="2400" dirty="0" smtClean="0">
                <a:latin typeface="Arial" pitchFamily="34" charset="0"/>
              </a:rPr>
              <a:t>Notice there go your thoughts and feelings, and there’s a part of you that can ‘step back’ and notice them =&gt; </a:t>
            </a:r>
            <a:r>
              <a:rPr lang="en-AU" sz="2400" dirty="0" err="1" smtClean="0">
                <a:latin typeface="Arial" pitchFamily="34" charset="0"/>
              </a:rPr>
              <a:t>defusion</a:t>
            </a:r>
            <a:r>
              <a:rPr lang="en-AU" sz="2400" dirty="0" smtClean="0">
                <a:latin typeface="Arial" pitchFamily="34" charset="0"/>
              </a:rPr>
              <a:t>, acceptance</a:t>
            </a:r>
          </a:p>
          <a:p>
            <a:pPr eaLnBrk="1" hangingPunct="1"/>
            <a:endParaRPr lang="en-AU" sz="2400" dirty="0">
              <a:latin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457E8-FD66-4F6A-BE88-140B42D51D2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519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555625" y="1676400"/>
            <a:ext cx="8610600" cy="4530725"/>
          </a:xfrm>
        </p:spPr>
        <p:txBody>
          <a:bodyPr/>
          <a:lstStyle/>
          <a:p>
            <a:pPr eaLnBrk="1" hangingPunct="1"/>
            <a:r>
              <a:rPr lang="en-AU" dirty="0" smtClean="0"/>
              <a:t>What might we look for?</a:t>
            </a:r>
          </a:p>
          <a:p>
            <a:pPr eaLnBrk="1" hangingPunct="1"/>
            <a:r>
              <a:rPr lang="en-AU" dirty="0" smtClean="0"/>
              <a:t>How might we reinforce it?</a:t>
            </a:r>
          </a:p>
          <a:p>
            <a:pPr eaLnBrk="1" hangingPunct="1"/>
            <a:endParaRPr lang="en-AU" dirty="0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650659-B219-4168-8F25-43D527A02D24}" type="slidenum">
              <a:rPr lang="en-US"/>
              <a:pPr eaLnBrk="1" hangingPunct="1"/>
              <a:t>37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9144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AU" kern="0" dirty="0"/>
              <a:t>W</a:t>
            </a:r>
            <a:r>
              <a:rPr lang="en-AU" kern="0" dirty="0" smtClean="0"/>
              <a:t>orkable In-Session Behaviour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752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555625" y="1676400"/>
            <a:ext cx="8610600" cy="4530725"/>
          </a:xfrm>
        </p:spPr>
        <p:txBody>
          <a:bodyPr/>
          <a:lstStyle/>
          <a:p>
            <a:pPr eaLnBrk="1" hangingPunct="1"/>
            <a:r>
              <a:rPr lang="en-AU" dirty="0"/>
              <a:t>5</a:t>
            </a:r>
            <a:r>
              <a:rPr lang="en-AU" dirty="0" smtClean="0"/>
              <a:t> overlapping strategies:</a:t>
            </a:r>
          </a:p>
          <a:p>
            <a:pPr eaLnBrk="1" hangingPunct="1"/>
            <a:r>
              <a:rPr lang="en-AU" dirty="0" smtClean="0"/>
              <a:t>1. Do you notice …..?</a:t>
            </a:r>
          </a:p>
          <a:p>
            <a:pPr eaLnBrk="1" hangingPunct="1"/>
            <a:r>
              <a:rPr lang="en-AU" dirty="0" smtClean="0"/>
              <a:t>2. What is that like for you?</a:t>
            </a:r>
          </a:p>
          <a:p>
            <a:pPr eaLnBrk="1" hangingPunct="1"/>
            <a:r>
              <a:rPr lang="en-AU" dirty="0" smtClean="0"/>
              <a:t>3. How might this be helpful?</a:t>
            </a:r>
          </a:p>
          <a:p>
            <a:pPr eaLnBrk="1" hangingPunct="1"/>
            <a:r>
              <a:rPr lang="en-AU" dirty="0"/>
              <a:t>4</a:t>
            </a:r>
            <a:r>
              <a:rPr lang="en-AU" dirty="0" smtClean="0"/>
              <a:t>. What I notice ……</a:t>
            </a:r>
          </a:p>
          <a:p>
            <a:pPr eaLnBrk="1" hangingPunct="1"/>
            <a:r>
              <a:rPr lang="en-AU" dirty="0"/>
              <a:t>5</a:t>
            </a:r>
            <a:r>
              <a:rPr lang="en-AU" dirty="0" smtClean="0"/>
              <a:t>. What that is like for me …..</a:t>
            </a:r>
          </a:p>
          <a:p>
            <a:pPr eaLnBrk="1" hangingPunct="1"/>
            <a:endParaRPr lang="en-AU" dirty="0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650659-B219-4168-8F25-43D527A02D24}" type="slidenum">
              <a:rPr lang="en-US"/>
              <a:pPr eaLnBrk="1" hangingPunct="1"/>
              <a:t>38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9144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AU" kern="0" dirty="0" smtClean="0"/>
              <a:t>Reinforcing Workable Behaviour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461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555625" y="1676400"/>
            <a:ext cx="8610600" cy="4530725"/>
          </a:xfrm>
        </p:spPr>
        <p:txBody>
          <a:bodyPr/>
          <a:lstStyle/>
          <a:p>
            <a:pPr eaLnBrk="1" hangingPunct="1"/>
            <a:r>
              <a:rPr lang="en-AU" dirty="0" smtClean="0"/>
              <a:t>What might we look for?</a:t>
            </a:r>
          </a:p>
          <a:p>
            <a:pPr eaLnBrk="1" hangingPunct="1"/>
            <a:r>
              <a:rPr lang="en-AU" dirty="0" smtClean="0"/>
              <a:t>How might we address it?</a:t>
            </a:r>
          </a:p>
          <a:p>
            <a:pPr eaLnBrk="1" hangingPunct="1"/>
            <a:endParaRPr lang="en-AU" dirty="0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650659-B219-4168-8F25-43D527A02D24}" type="slidenum">
              <a:rPr lang="en-US"/>
              <a:pPr eaLnBrk="1" hangingPunct="1"/>
              <a:t>39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9144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AU" kern="0" dirty="0" smtClean="0"/>
              <a:t>Unworkable In-Session Behaviour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129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4445" y="1124104"/>
            <a:ext cx="7543800" cy="1485555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      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0586" y="7974604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470996F-9DA4-48C3-A82F-8A659437B7E4}" type="slidenum">
              <a:rPr lang="en-US" smtClean="0"/>
              <a:pPr eaLnBrk="1" hangingPunct="1">
                <a:defRPr/>
              </a:pPr>
              <a:t>4</a:t>
            </a:fld>
            <a:endParaRPr lang="en-US" smtClean="0"/>
          </a:p>
        </p:txBody>
      </p:sp>
      <p:sp>
        <p:nvSpPr>
          <p:cNvPr id="22" name="Slide Number Placeholder 5"/>
          <p:cNvSpPr txBox="1">
            <a:spLocks/>
          </p:cNvSpPr>
          <p:nvPr/>
        </p:nvSpPr>
        <p:spPr bwMode="auto">
          <a:xfrm>
            <a:off x="6954518" y="7715624"/>
            <a:ext cx="1905000" cy="558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8550AD98-2B64-4C76-9C4E-4D0300012930}" type="slidenum">
              <a:rPr lang="en-US" smtClean="0"/>
              <a:pPr eaLnBrk="1" hangingPunct="1">
                <a:defRPr/>
              </a:pPr>
              <a:t>4</a:t>
            </a:fld>
            <a:endParaRPr lang="en-US" smtClean="0"/>
          </a:p>
        </p:txBody>
      </p:sp>
      <p:sp>
        <p:nvSpPr>
          <p:cNvPr id="23" name="Isosceles Triangle 22"/>
          <p:cNvSpPr/>
          <p:nvPr/>
        </p:nvSpPr>
        <p:spPr>
          <a:xfrm>
            <a:off x="1674493" y="1423945"/>
            <a:ext cx="5775110" cy="4158441"/>
          </a:xfrm>
          <a:prstGeom prst="triangle">
            <a:avLst>
              <a:gd name="adj" fmla="val 48748"/>
            </a:avLst>
          </a:prstGeom>
          <a:noFill/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24" name="TextBox 5"/>
          <p:cNvSpPr txBox="1">
            <a:spLocks noChangeArrowheads="1"/>
          </p:cNvSpPr>
          <p:nvPr/>
        </p:nvSpPr>
        <p:spPr bwMode="auto">
          <a:xfrm>
            <a:off x="3581400" y="961982"/>
            <a:ext cx="2501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>
                <a:solidFill>
                  <a:srgbClr val="FF0000"/>
                </a:solidFill>
                <a:latin typeface="Calibri" pitchFamily="34" charset="0"/>
              </a:rPr>
              <a:t>Be Present</a:t>
            </a:r>
          </a:p>
        </p:txBody>
      </p:sp>
      <p:sp>
        <p:nvSpPr>
          <p:cNvPr id="26" name="TextBox 7"/>
          <p:cNvSpPr txBox="1">
            <a:spLocks noChangeArrowheads="1"/>
          </p:cNvSpPr>
          <p:nvPr/>
        </p:nvSpPr>
        <p:spPr bwMode="auto">
          <a:xfrm>
            <a:off x="281838" y="5351404"/>
            <a:ext cx="1428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Open Up</a:t>
            </a:r>
            <a:endParaRPr lang="en-A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7449603" y="5155619"/>
            <a:ext cx="14287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>
                <a:solidFill>
                  <a:srgbClr val="FF0000"/>
                </a:solidFill>
                <a:latin typeface="Calibri" pitchFamily="34" charset="0"/>
              </a:rPr>
              <a:t>Do What Matters</a:t>
            </a:r>
          </a:p>
        </p:txBody>
      </p:sp>
      <p:sp>
        <p:nvSpPr>
          <p:cNvPr id="28" name="TextBox 9"/>
          <p:cNvSpPr txBox="1">
            <a:spLocks noChangeArrowheads="1"/>
          </p:cNvSpPr>
          <p:nvPr/>
        </p:nvSpPr>
        <p:spPr bwMode="auto">
          <a:xfrm>
            <a:off x="1674493" y="4783429"/>
            <a:ext cx="682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AU">
              <a:latin typeface="Calibri" pitchFamily="34" charset="0"/>
            </a:endParaRP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3335796" y="3952432"/>
            <a:ext cx="25019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Psychological</a:t>
            </a:r>
          </a:p>
          <a:p>
            <a:pPr algn="ctr" eaLnBrk="1" hangingPunct="1"/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Flexibility</a:t>
            </a:r>
            <a:endParaRPr lang="en-A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514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555625" y="1676400"/>
            <a:ext cx="8610600" cy="4530725"/>
          </a:xfrm>
        </p:spPr>
        <p:txBody>
          <a:bodyPr/>
          <a:lstStyle/>
          <a:p>
            <a:pPr eaLnBrk="1" hangingPunct="1"/>
            <a:r>
              <a:rPr lang="en-AU" dirty="0"/>
              <a:t>5</a:t>
            </a:r>
            <a:r>
              <a:rPr lang="en-AU" dirty="0" smtClean="0"/>
              <a:t> overlapping strategies:</a:t>
            </a:r>
          </a:p>
          <a:p>
            <a:pPr eaLnBrk="1" hangingPunct="1"/>
            <a:r>
              <a:rPr lang="en-AU" dirty="0" smtClean="0"/>
              <a:t>1. Do you notice …..?</a:t>
            </a:r>
          </a:p>
          <a:p>
            <a:pPr eaLnBrk="1" hangingPunct="1"/>
            <a:r>
              <a:rPr lang="en-AU" dirty="0" smtClean="0"/>
              <a:t>2. What is that like for you?</a:t>
            </a:r>
          </a:p>
          <a:p>
            <a:pPr eaLnBrk="1" hangingPunct="1"/>
            <a:r>
              <a:rPr lang="en-AU" dirty="0" smtClean="0"/>
              <a:t>3. How might this be </a:t>
            </a:r>
            <a:r>
              <a:rPr lang="en-AU" i="1" dirty="0" smtClean="0"/>
              <a:t>un</a:t>
            </a:r>
            <a:r>
              <a:rPr lang="en-AU" dirty="0" smtClean="0"/>
              <a:t>helpful?</a:t>
            </a:r>
          </a:p>
          <a:p>
            <a:pPr eaLnBrk="1" hangingPunct="1"/>
            <a:r>
              <a:rPr lang="en-AU" dirty="0"/>
              <a:t>4</a:t>
            </a:r>
            <a:r>
              <a:rPr lang="en-AU" dirty="0" smtClean="0"/>
              <a:t>. What I notice ……</a:t>
            </a:r>
          </a:p>
          <a:p>
            <a:pPr eaLnBrk="1" hangingPunct="1"/>
            <a:r>
              <a:rPr lang="en-AU" dirty="0"/>
              <a:t>5</a:t>
            </a:r>
            <a:r>
              <a:rPr lang="en-AU" dirty="0" smtClean="0"/>
              <a:t>. What that is like for me …..</a:t>
            </a:r>
          </a:p>
          <a:p>
            <a:pPr eaLnBrk="1" hangingPunct="1"/>
            <a:endParaRPr lang="en-AU" dirty="0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650659-B219-4168-8F25-43D527A02D24}" type="slidenum">
              <a:rPr lang="en-US"/>
              <a:pPr eaLnBrk="1" hangingPunct="1"/>
              <a:t>40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914400" y="304800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AU" kern="0" dirty="0" smtClean="0"/>
              <a:t>Addressing Unworkable Behaviour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8393" y="1676400"/>
            <a:ext cx="8068407" cy="304698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AU" sz="4000" dirty="0" smtClean="0">
              <a:solidFill>
                <a:srgbClr val="FFFFFF"/>
              </a:solidFill>
            </a:endParaRPr>
          </a:p>
          <a:p>
            <a:endParaRPr lang="en-AU" sz="4000" dirty="0">
              <a:solidFill>
                <a:srgbClr val="FFFFFF"/>
              </a:solidFill>
            </a:endParaRPr>
          </a:p>
          <a:p>
            <a:r>
              <a:rPr lang="en-AU" sz="4000" dirty="0" smtClean="0">
                <a:solidFill>
                  <a:srgbClr val="FFFFFF"/>
                </a:solidFill>
              </a:rPr>
              <a:t>        Why </a:t>
            </a:r>
            <a:r>
              <a:rPr lang="en-AU" sz="4000" i="1" dirty="0" smtClean="0">
                <a:solidFill>
                  <a:srgbClr val="FFFFFF"/>
                </a:solidFill>
              </a:rPr>
              <a:t>don’t</a:t>
            </a:r>
            <a:r>
              <a:rPr lang="en-AU" sz="4000" dirty="0" smtClean="0">
                <a:solidFill>
                  <a:srgbClr val="FFFFFF"/>
                </a:solidFill>
              </a:rPr>
              <a:t> </a:t>
            </a:r>
            <a:r>
              <a:rPr lang="en-AU" sz="4000" dirty="0">
                <a:solidFill>
                  <a:srgbClr val="FFFFFF"/>
                </a:solidFill>
              </a:rPr>
              <a:t>we address </a:t>
            </a:r>
            <a:r>
              <a:rPr lang="en-AU" sz="4000" dirty="0" smtClean="0">
                <a:solidFill>
                  <a:srgbClr val="FFFFFF"/>
                </a:solidFill>
              </a:rPr>
              <a:t>it?        </a:t>
            </a:r>
            <a:endParaRPr lang="en-AU" sz="4000" dirty="0">
              <a:solidFill>
                <a:srgbClr val="FFFFFF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520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6FAE3B0-9B2D-400B-AD6B-AFFD15014AE9}" type="slidenum">
              <a:rPr lang="en-US" smtClean="0"/>
              <a:pPr eaLnBrk="1" hangingPunct="1">
                <a:defRPr/>
              </a:pPr>
              <a:t>41</a:t>
            </a:fld>
            <a:endParaRPr 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228600"/>
          <a:ext cx="8610601" cy="5791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3076197"/>
                <a:gridCol w="2791204"/>
              </a:tblGrid>
              <a:tr h="2076091">
                <a:tc>
                  <a:txBody>
                    <a:bodyPr/>
                    <a:lstStyle/>
                    <a:p>
                      <a:r>
                        <a:rPr lang="en-AU" dirty="0" smtClean="0"/>
                        <a:t>A</a:t>
                      </a:r>
                      <a:r>
                        <a:rPr lang="en-AU" baseline="0" dirty="0" smtClean="0"/>
                        <a:t> – Antecedents</a:t>
                      </a:r>
                    </a:p>
                    <a:p>
                      <a:endParaRPr lang="en-AU" baseline="0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B – Behaviour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C- Consequences         (reinforcing)</a:t>
                      </a:r>
                      <a:endParaRPr lang="en-AU" dirty="0"/>
                    </a:p>
                  </a:txBody>
                  <a:tcPr/>
                </a:tc>
              </a:tr>
              <a:tr h="3715109">
                <a:tc>
                  <a:txBody>
                    <a:bodyPr/>
                    <a:lstStyle/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dirty="0" smtClean="0"/>
                    </a:p>
                    <a:p>
                      <a:endParaRPr lang="en-AU" baseline="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 smtClean="0"/>
                    </a:p>
                    <a:p>
                      <a:endParaRPr lang="en-A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685800"/>
            <a:ext cx="12105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dirty="0">
                <a:solidFill>
                  <a:schemeClr val="accent3"/>
                </a:solidFill>
                <a:latin typeface="Arial" charset="0"/>
                <a:cs typeface="+mn-cs"/>
              </a:rPr>
              <a:t>Situation </a:t>
            </a:r>
          </a:p>
          <a:p>
            <a:pPr>
              <a:defRPr/>
            </a:pPr>
            <a:r>
              <a:rPr lang="en-AU" dirty="0">
                <a:solidFill>
                  <a:schemeClr val="accent3"/>
                </a:solidFill>
                <a:latin typeface="Arial" charset="0"/>
                <a:cs typeface="+mn-cs"/>
              </a:rPr>
              <a:t>Thoughts </a:t>
            </a:r>
          </a:p>
          <a:p>
            <a:pPr>
              <a:defRPr/>
            </a:pPr>
            <a:r>
              <a:rPr lang="en-AU" dirty="0" smtClean="0">
                <a:solidFill>
                  <a:schemeClr val="accent3"/>
                </a:solidFill>
                <a:latin typeface="Arial" charset="0"/>
                <a:cs typeface="+mn-cs"/>
              </a:rPr>
              <a:t>Feelings</a:t>
            </a:r>
            <a:endParaRPr lang="en-AU" dirty="0">
              <a:solidFill>
                <a:schemeClr val="accent3"/>
              </a:solidFill>
              <a:latin typeface="Arial" charset="0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86488" y="876300"/>
            <a:ext cx="2312987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dirty="0">
                <a:solidFill>
                  <a:schemeClr val="accent3"/>
                </a:solidFill>
                <a:latin typeface="Arial" charset="0"/>
                <a:cs typeface="+mn-cs"/>
              </a:rPr>
              <a:t>immediate outcomes</a:t>
            </a:r>
          </a:p>
          <a:p>
            <a:pPr>
              <a:defRPr/>
            </a:pPr>
            <a:r>
              <a:rPr lang="en-AU" dirty="0">
                <a:solidFill>
                  <a:schemeClr val="accent3"/>
                </a:solidFill>
                <a:latin typeface="Arial" charset="0"/>
                <a:cs typeface="+mn-cs"/>
              </a:rPr>
              <a:t>that maintain the </a:t>
            </a:r>
          </a:p>
          <a:p>
            <a:pPr>
              <a:defRPr/>
            </a:pPr>
            <a:r>
              <a:rPr lang="en-AU" dirty="0">
                <a:solidFill>
                  <a:schemeClr val="accent3"/>
                </a:solidFill>
                <a:latin typeface="Arial" charset="0"/>
                <a:cs typeface="+mn-cs"/>
              </a:rPr>
              <a:t>behaviour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96188" y="2904530"/>
            <a:ext cx="25908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b="1" dirty="0"/>
              <a:t>Situation</a:t>
            </a:r>
            <a:r>
              <a:rPr lang="en-AU" dirty="0"/>
              <a:t>: </a:t>
            </a:r>
            <a:r>
              <a:rPr lang="en-AU" dirty="0" smtClean="0"/>
              <a:t>the client is doing some form of problematic behaviour</a:t>
            </a:r>
            <a:endParaRPr lang="en-AU" dirty="0"/>
          </a:p>
          <a:p>
            <a:pPr eaLnBrk="1" hangingPunct="1"/>
            <a:r>
              <a:rPr lang="en-AU" b="1" dirty="0" smtClean="0"/>
              <a:t>Thoughts &amp; Feelings</a:t>
            </a:r>
            <a:endParaRPr lang="en-AU" dirty="0"/>
          </a:p>
          <a:p>
            <a:pPr eaLnBrk="1" hangingPunct="1"/>
            <a:r>
              <a:rPr lang="en-AU" dirty="0" smtClean="0"/>
              <a:t>Anxiety</a:t>
            </a:r>
            <a:endParaRPr lang="en-AU" dirty="0"/>
          </a:p>
          <a:p>
            <a:pPr eaLnBrk="1" hangingPunct="1"/>
            <a:r>
              <a:rPr lang="en-AU" dirty="0" smtClean="0"/>
              <a:t>‘</a:t>
            </a:r>
            <a:r>
              <a:rPr lang="en-AU" dirty="0"/>
              <a:t>If I </a:t>
            </a:r>
            <a:r>
              <a:rPr lang="en-AU" dirty="0" smtClean="0"/>
              <a:t>confront this, that’s rude/ will destroy rapport/ she’ll get angry or upset/ he’ll leave/ she’ll complain about me’ ‘She needs to do this!’</a:t>
            </a:r>
          </a:p>
          <a:p>
            <a:pPr eaLnBrk="1" hangingPunct="1"/>
            <a:endParaRPr lang="en-AU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03575" y="2904530"/>
            <a:ext cx="2514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dirty="0" smtClean="0"/>
              <a:t>Therapist/coach makes no active attempt to point out, confront, address or interrupt the client’s behaviour. Instead, opts for ‘active listening’</a:t>
            </a:r>
            <a:endParaRPr lang="en-AU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81000" y="1981200"/>
            <a:ext cx="2044149" cy="92333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b="1" dirty="0">
                <a:solidFill>
                  <a:schemeClr val="bg1"/>
                </a:solidFill>
              </a:rPr>
              <a:t>Present </a:t>
            </a:r>
            <a:r>
              <a:rPr lang="en-AU" b="1" dirty="0" smtClean="0">
                <a:solidFill>
                  <a:schemeClr val="bg1"/>
                </a:solidFill>
              </a:rPr>
              <a:t>Moment,</a:t>
            </a:r>
            <a:endParaRPr lang="en-AU" b="1" dirty="0">
              <a:solidFill>
                <a:schemeClr val="bg1"/>
              </a:solidFill>
            </a:endParaRPr>
          </a:p>
          <a:p>
            <a:pPr eaLnBrk="1" hangingPunct="1"/>
            <a:r>
              <a:rPr lang="en-AU" b="1" dirty="0" err="1" smtClean="0">
                <a:solidFill>
                  <a:schemeClr val="bg1"/>
                </a:solidFill>
              </a:rPr>
              <a:t>Defusion</a:t>
            </a:r>
            <a:r>
              <a:rPr lang="en-AU" b="1" dirty="0" smtClean="0">
                <a:solidFill>
                  <a:schemeClr val="bg1"/>
                </a:solidFill>
              </a:rPr>
              <a:t>,</a:t>
            </a:r>
          </a:p>
          <a:p>
            <a:pPr eaLnBrk="1" hangingPunct="1"/>
            <a:r>
              <a:rPr lang="en-AU" b="1" dirty="0" smtClean="0">
                <a:solidFill>
                  <a:schemeClr val="bg1"/>
                </a:solidFill>
              </a:rPr>
              <a:t>Acceptance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352800" y="1981200"/>
            <a:ext cx="2133918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b="1" dirty="0">
                <a:solidFill>
                  <a:schemeClr val="bg1"/>
                </a:solidFill>
              </a:rPr>
              <a:t>Values &amp; </a:t>
            </a:r>
            <a:endParaRPr lang="en-AU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AU" b="1" dirty="0" smtClean="0">
                <a:solidFill>
                  <a:schemeClr val="bg1"/>
                </a:solidFill>
              </a:rPr>
              <a:t>Committed action</a:t>
            </a:r>
            <a:endParaRPr lang="en-AU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36494" y="3256634"/>
            <a:ext cx="2643187" cy="369332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AU" b="1" dirty="0">
                <a:solidFill>
                  <a:schemeClr val="accent3"/>
                </a:solidFill>
                <a:latin typeface="Arial" charset="0"/>
                <a:cs typeface="+mn-cs"/>
              </a:rPr>
              <a:t> </a:t>
            </a:r>
            <a:r>
              <a:rPr lang="en-AU" b="1" dirty="0" smtClean="0">
                <a:solidFill>
                  <a:schemeClr val="bg1"/>
                </a:solidFill>
                <a:latin typeface="Arial" charset="0"/>
                <a:cs typeface="+mn-cs"/>
              </a:rPr>
              <a:t>Workability</a:t>
            </a:r>
            <a:endParaRPr lang="en-AU" b="1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3575" y="692150"/>
            <a:ext cx="16986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dirty="0">
                <a:solidFill>
                  <a:schemeClr val="accent3"/>
                </a:solidFill>
                <a:latin typeface="Arial" charset="0"/>
                <a:cs typeface="+mn-cs"/>
              </a:rPr>
              <a:t>Something an </a:t>
            </a:r>
          </a:p>
          <a:p>
            <a:pPr>
              <a:defRPr/>
            </a:pPr>
            <a:r>
              <a:rPr lang="en-AU" dirty="0">
                <a:solidFill>
                  <a:schemeClr val="accent3"/>
                </a:solidFill>
                <a:latin typeface="Arial" charset="0"/>
                <a:cs typeface="+mn-cs"/>
              </a:rPr>
              <a:t>organism does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57600" y="1322388"/>
            <a:ext cx="11080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dirty="0">
                <a:solidFill>
                  <a:schemeClr val="accent3"/>
                </a:solidFill>
                <a:latin typeface="Arial" charset="0"/>
                <a:cs typeface="+mn-cs"/>
              </a:rPr>
              <a:t>- Public</a:t>
            </a:r>
          </a:p>
          <a:p>
            <a:pPr>
              <a:defRPr/>
            </a:pPr>
            <a:r>
              <a:rPr lang="en-AU" dirty="0">
                <a:solidFill>
                  <a:schemeClr val="accent3"/>
                </a:solidFill>
                <a:latin typeface="Arial" charset="0"/>
                <a:cs typeface="+mn-cs"/>
              </a:rPr>
              <a:t>- Private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04800" y="322263"/>
            <a:ext cx="2532063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b="1">
                <a:solidFill>
                  <a:schemeClr val="bg1"/>
                </a:solidFill>
              </a:rPr>
              <a:t>‘TRIGGERS’               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072188" y="230188"/>
            <a:ext cx="2309812" cy="64611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b="1">
                <a:solidFill>
                  <a:schemeClr val="bg1"/>
                </a:solidFill>
              </a:rPr>
              <a:t>‘PAYOFFS’    </a:t>
            </a:r>
          </a:p>
          <a:p>
            <a:pPr eaLnBrk="1" hangingPunct="1"/>
            <a:r>
              <a:rPr lang="en-AU" b="1">
                <a:solidFill>
                  <a:schemeClr val="bg1"/>
                </a:solidFill>
              </a:rPr>
              <a:t>               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22914" y="6107668"/>
            <a:ext cx="3399200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b="1" dirty="0" smtClean="0">
                <a:solidFill>
                  <a:schemeClr val="bg1"/>
                </a:solidFill>
                <a:latin typeface="Arial" charset="0"/>
                <a:cs typeface="+mn-cs"/>
              </a:rPr>
              <a:t>WHAT’S MORE WORKABLE?</a:t>
            </a:r>
            <a:endParaRPr lang="en-AU" b="1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36493" y="3621267"/>
            <a:ext cx="2643187" cy="369332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AU" b="1" dirty="0" smtClean="0">
                <a:solidFill>
                  <a:schemeClr val="bg1"/>
                </a:solidFill>
                <a:latin typeface="Arial" charset="0"/>
                <a:cs typeface="+mn-cs"/>
              </a:rPr>
              <a:t>payoffs </a:t>
            </a:r>
            <a:r>
              <a:rPr lang="en-AU" b="1" dirty="0">
                <a:solidFill>
                  <a:schemeClr val="bg1"/>
                </a:solidFill>
                <a:latin typeface="Arial" charset="0"/>
                <a:cs typeface="+mn-cs"/>
              </a:rPr>
              <a:t>VS costs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326053" y="4011148"/>
            <a:ext cx="25146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b="1" dirty="0" smtClean="0"/>
              <a:t>Costs</a:t>
            </a:r>
            <a:r>
              <a:rPr lang="en-AU" b="1" dirty="0"/>
              <a:t>:</a:t>
            </a:r>
          </a:p>
          <a:p>
            <a:pPr eaLnBrk="1" hangingPunct="1"/>
            <a:r>
              <a:rPr lang="en-AU" dirty="0" smtClean="0"/>
              <a:t>Client’s problematic behaviour persists</a:t>
            </a:r>
          </a:p>
          <a:p>
            <a:pPr eaLnBrk="1" hangingPunct="1"/>
            <a:r>
              <a:rPr lang="en-AU" dirty="0"/>
              <a:t>U</a:t>
            </a:r>
            <a:r>
              <a:rPr lang="en-AU" dirty="0" smtClean="0"/>
              <a:t>nable to do effective therapy/coaching</a:t>
            </a:r>
          </a:p>
          <a:p>
            <a:pPr eaLnBrk="1" hangingPunct="1"/>
            <a:r>
              <a:rPr lang="en-AU" dirty="0" smtClean="0"/>
              <a:t>Increasing frustration, anxiety/ boredom/ disengagement for the therapist/coach</a:t>
            </a:r>
            <a:endParaRPr lang="en-AU" dirty="0"/>
          </a:p>
          <a:p>
            <a:pPr eaLnBrk="1" hangingPunct="1"/>
            <a:endParaRPr lang="en-AU" dirty="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300788" y="2420938"/>
            <a:ext cx="2514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dirty="0" smtClean="0"/>
              <a:t>Feeling </a:t>
            </a:r>
            <a:r>
              <a:rPr lang="en-AU" dirty="0"/>
              <a:t>of relief; </a:t>
            </a:r>
            <a:r>
              <a:rPr lang="en-AU" dirty="0" smtClean="0"/>
              <a:t>anxiety </a:t>
            </a:r>
            <a:r>
              <a:rPr lang="en-AU" dirty="0"/>
              <a:t>disappears</a:t>
            </a:r>
          </a:p>
          <a:p>
            <a:pPr eaLnBrk="1" hangingPunct="1"/>
            <a:endParaRPr lang="en-AU" dirty="0"/>
          </a:p>
          <a:p>
            <a:pPr eaLnBrk="1" hangingPunct="1"/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617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9" grpId="0" build="allAtOnce"/>
      <p:bldP spid="10" grpId="0" build="allAtOnce"/>
      <p:bldP spid="14" grpId="0" build="allAtOnce"/>
      <p:bldP spid="15" grpId="0" animBg="1"/>
      <p:bldP spid="17" grpId="0" animBg="1"/>
      <p:bldP spid="18" grpId="0" animBg="1"/>
      <p:bldP spid="16" grpId="0"/>
      <p:bldP spid="2" grpId="0"/>
      <p:bldP spid="20" grpId="0" animBg="1"/>
      <p:bldP spid="23" grpId="0" animBg="1"/>
      <p:bldP spid="24" grpId="0" animBg="1"/>
      <p:bldP spid="19" grpId="0" animBg="1"/>
      <p:bldP spid="21" grpId="0"/>
      <p:bldP spid="2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563" y="497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256BE3A-827E-424F-8AD3-9573BC40CB07}" type="slidenum">
              <a:rPr lang="en-US" smtClean="0"/>
              <a:pPr eaLnBrk="1" hangingPunct="1">
                <a:defRPr/>
              </a:pPr>
              <a:t>42</a:t>
            </a:fld>
            <a:endParaRPr lang="en-US" smtClean="0"/>
          </a:p>
        </p:txBody>
      </p:sp>
      <p:sp>
        <p:nvSpPr>
          <p:cNvPr id="29699" name="AutoShape 4"/>
          <p:cNvSpPr>
            <a:spLocks noChangeAspect="1" noChangeArrowheads="1"/>
          </p:cNvSpPr>
          <p:nvPr/>
        </p:nvSpPr>
        <p:spPr bwMode="auto">
          <a:xfrm rot="1842008">
            <a:off x="2505075" y="1150938"/>
            <a:ext cx="3717925" cy="3216275"/>
          </a:xfrm>
          <a:prstGeom prst="hexagon">
            <a:avLst>
              <a:gd name="adj" fmla="val 28899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3586163" y="2374900"/>
            <a:ext cx="1581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/>
              <a:t>Psychological</a:t>
            </a:r>
          </a:p>
          <a:p>
            <a:pPr algn="ctr" eaLnBrk="1" hangingPunct="1"/>
            <a:r>
              <a:rPr lang="en-US"/>
              <a:t>Flexibility</a:t>
            </a:r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2438400" y="214313"/>
            <a:ext cx="381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Contact With The Present Moment</a:t>
            </a:r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777875" y="3527425"/>
            <a:ext cx="244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         Defusion</a:t>
            </a:r>
          </a:p>
        </p:txBody>
      </p:sp>
      <p:sp>
        <p:nvSpPr>
          <p:cNvPr id="29703" name="Rectangle 8"/>
          <p:cNvSpPr>
            <a:spLocks noChangeArrowheads="1"/>
          </p:cNvSpPr>
          <p:nvPr/>
        </p:nvSpPr>
        <p:spPr bwMode="auto">
          <a:xfrm>
            <a:off x="1209675" y="1511300"/>
            <a:ext cx="1439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Acceptance</a:t>
            </a:r>
          </a:p>
        </p:txBody>
      </p:sp>
      <p:sp>
        <p:nvSpPr>
          <p:cNvPr id="29704" name="Rectangle 9"/>
          <p:cNvSpPr>
            <a:spLocks noChangeArrowheads="1"/>
          </p:cNvSpPr>
          <p:nvPr/>
        </p:nvSpPr>
        <p:spPr bwMode="auto">
          <a:xfrm>
            <a:off x="6034088" y="1511300"/>
            <a:ext cx="2305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Values</a:t>
            </a:r>
          </a:p>
          <a:p>
            <a:endParaRPr lang="en-US" i="1"/>
          </a:p>
        </p:txBody>
      </p:sp>
      <p:sp>
        <p:nvSpPr>
          <p:cNvPr id="29705" name="Rectangle 10"/>
          <p:cNvSpPr>
            <a:spLocks noChangeArrowheads="1"/>
          </p:cNvSpPr>
          <p:nvPr/>
        </p:nvSpPr>
        <p:spPr bwMode="auto">
          <a:xfrm>
            <a:off x="6034088" y="3598863"/>
            <a:ext cx="2519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Committed Action</a:t>
            </a:r>
          </a:p>
        </p:txBody>
      </p:sp>
      <p:sp>
        <p:nvSpPr>
          <p:cNvPr id="29706" name="Rectangle 11"/>
          <p:cNvSpPr>
            <a:spLocks noChangeArrowheads="1"/>
          </p:cNvSpPr>
          <p:nvPr/>
        </p:nvSpPr>
        <p:spPr bwMode="auto">
          <a:xfrm>
            <a:off x="3513138" y="4679950"/>
            <a:ext cx="19256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Self-as-context</a:t>
            </a:r>
          </a:p>
          <a:p>
            <a:endParaRPr lang="en-US" i="1"/>
          </a:p>
        </p:txBody>
      </p:sp>
      <p:sp>
        <p:nvSpPr>
          <p:cNvPr id="12" name="TextBox 11"/>
          <p:cNvSpPr txBox="1"/>
          <p:nvPr/>
        </p:nvSpPr>
        <p:spPr>
          <a:xfrm>
            <a:off x="2209801" y="533400"/>
            <a:ext cx="4191000" cy="646331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dirty="0" smtClean="0">
                <a:latin typeface="Arial" charset="0"/>
                <a:cs typeface="+mn-cs"/>
              </a:rPr>
              <a:t>I’m noticing something problematic here and I’d like to share it with you</a:t>
            </a:r>
            <a:endParaRPr lang="en-AU" dirty="0">
              <a:latin typeface="Arial" charset="0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1981200"/>
            <a:ext cx="2001510" cy="923330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dirty="0" smtClean="0">
                <a:latin typeface="Arial" charset="0"/>
                <a:cs typeface="+mn-cs"/>
              </a:rPr>
              <a:t>I’m feeling pretty</a:t>
            </a:r>
          </a:p>
          <a:p>
            <a:pPr>
              <a:defRPr/>
            </a:pPr>
            <a:r>
              <a:rPr lang="en-AU" dirty="0">
                <a:latin typeface="Arial" charset="0"/>
                <a:cs typeface="+mn-cs"/>
              </a:rPr>
              <a:t>a</a:t>
            </a:r>
            <a:r>
              <a:rPr lang="en-AU" smtClean="0">
                <a:latin typeface="Arial" charset="0"/>
                <a:cs typeface="+mn-cs"/>
              </a:rPr>
              <a:t>nxious </a:t>
            </a:r>
            <a:r>
              <a:rPr lang="en-AU" dirty="0" smtClean="0">
                <a:latin typeface="Arial" charset="0"/>
                <a:cs typeface="+mn-cs"/>
              </a:rPr>
              <a:t>about it.</a:t>
            </a:r>
          </a:p>
          <a:p>
            <a:pPr>
              <a:defRPr/>
            </a:pPr>
            <a:r>
              <a:rPr lang="en-AU" dirty="0">
                <a:latin typeface="Arial" charset="0"/>
                <a:cs typeface="+mn-cs"/>
              </a:rPr>
              <a:t>M</a:t>
            </a:r>
            <a:r>
              <a:rPr lang="en-AU" dirty="0" smtClean="0">
                <a:latin typeface="Arial" charset="0"/>
                <a:cs typeface="+mn-cs"/>
              </a:rPr>
              <a:t>y heart’s racing.</a:t>
            </a:r>
            <a:endParaRPr lang="en-AU" dirty="0">
              <a:latin typeface="Arial" charset="0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3962400"/>
            <a:ext cx="2595582" cy="1477328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dirty="0" smtClean="0">
                <a:latin typeface="Arial" charset="0"/>
                <a:cs typeface="+mn-cs"/>
              </a:rPr>
              <a:t>My mind’s telling me </a:t>
            </a:r>
          </a:p>
          <a:p>
            <a:pPr>
              <a:defRPr/>
            </a:pPr>
            <a:r>
              <a:rPr lang="en-AU" dirty="0" smtClean="0">
                <a:latin typeface="Arial" charset="0"/>
                <a:cs typeface="+mn-cs"/>
              </a:rPr>
              <a:t>you’ll be upset or angry</a:t>
            </a:r>
          </a:p>
          <a:p>
            <a:pPr>
              <a:defRPr/>
            </a:pPr>
            <a:r>
              <a:rPr lang="en-AU" dirty="0" smtClean="0">
                <a:latin typeface="Arial" charset="0"/>
                <a:cs typeface="+mn-cs"/>
              </a:rPr>
              <a:t>or think I’m rude, or this</a:t>
            </a:r>
          </a:p>
          <a:p>
            <a:pPr>
              <a:defRPr/>
            </a:pPr>
            <a:r>
              <a:rPr lang="en-AU" dirty="0">
                <a:latin typeface="Arial" charset="0"/>
                <a:cs typeface="+mn-cs"/>
              </a:rPr>
              <a:t>w</a:t>
            </a:r>
            <a:r>
              <a:rPr lang="en-AU" dirty="0" smtClean="0">
                <a:latin typeface="Arial" charset="0"/>
                <a:cs typeface="+mn-cs"/>
              </a:rPr>
              <a:t>ill damage our </a:t>
            </a:r>
          </a:p>
          <a:p>
            <a:pPr>
              <a:defRPr/>
            </a:pPr>
            <a:r>
              <a:rPr lang="en-AU" dirty="0" smtClean="0">
                <a:latin typeface="Arial" charset="0"/>
                <a:cs typeface="+mn-cs"/>
              </a:rPr>
              <a:t>relationship</a:t>
            </a:r>
            <a:endParaRPr lang="en-AU" dirty="0">
              <a:latin typeface="Arial" charset="0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81926" y="3968750"/>
            <a:ext cx="2734355" cy="1200329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dirty="0" smtClean="0">
                <a:latin typeface="Arial" charset="0"/>
                <a:cs typeface="+mn-cs"/>
              </a:rPr>
              <a:t>So even though I’m feeling really nervous, I’m going to tell you what</a:t>
            </a:r>
          </a:p>
          <a:p>
            <a:pPr>
              <a:defRPr/>
            </a:pPr>
            <a:r>
              <a:rPr lang="en-AU" dirty="0" smtClean="0">
                <a:latin typeface="Arial" charset="0"/>
                <a:cs typeface="+mn-cs"/>
              </a:rPr>
              <a:t>I’ve noticed</a:t>
            </a:r>
            <a:endParaRPr lang="en-AU" dirty="0">
              <a:latin typeface="Arial" charset="0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34088" y="1965779"/>
            <a:ext cx="3033712" cy="1477328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dirty="0" smtClean="0">
                <a:latin typeface="Arial" charset="0"/>
                <a:cs typeface="+mn-cs"/>
              </a:rPr>
              <a:t>But my aim in here is to help people live better lives – so if I ignore this, I’m not being true to myself and I’m doing you a disservice</a:t>
            </a:r>
            <a:endParaRPr lang="en-AU" dirty="0">
              <a:latin typeface="Arial" charset="0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474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 animBg="1"/>
      <p:bldP spid="13" grpId="0" build="allAtOnce" animBg="1"/>
      <p:bldP spid="14" grpId="0" build="allAtOnce" animBg="1"/>
      <p:bldP spid="16" grpId="0" build="allAtOnce" animBg="1"/>
      <p:bldP spid="18" grpId="0" build="allAtOnce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600" dirty="0" smtClean="0"/>
              <a:t>Exercise: </a:t>
            </a:r>
            <a:r>
              <a:rPr lang="en-US" sz="3600" dirty="0"/>
              <a:t>Open up&lt;=&gt; Do What Matters</a:t>
            </a:r>
            <a:endParaRPr lang="en-AU" sz="3600" dirty="0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308417" y="1551654"/>
            <a:ext cx="7772400" cy="4530725"/>
          </a:xfrm>
        </p:spPr>
        <p:txBody>
          <a:bodyPr/>
          <a:lstStyle/>
          <a:p>
            <a:pPr marL="0" indent="0" eaLnBrk="1" hangingPunct="1"/>
            <a:r>
              <a:rPr lang="en-AU" b="1" dirty="0" smtClean="0"/>
              <a:t>a) ‘Do what matters’</a:t>
            </a:r>
          </a:p>
          <a:p>
            <a:pPr marL="0" indent="0" eaLnBrk="1" hangingPunct="1"/>
            <a:r>
              <a:rPr lang="en-AU" b="1" dirty="0" smtClean="0"/>
              <a:t>When the bell sounds:</a:t>
            </a:r>
          </a:p>
          <a:p>
            <a:pPr marL="0" indent="0" eaLnBrk="1" hangingPunct="1"/>
            <a:r>
              <a:rPr lang="en-AU" b="1" dirty="0" smtClean="0"/>
              <a:t>b) ‘Open up’</a:t>
            </a:r>
          </a:p>
          <a:p>
            <a:pPr marL="0" indent="0" eaLnBrk="1" hangingPunct="1"/>
            <a:r>
              <a:rPr lang="en-AU" b="1" dirty="0" smtClean="0"/>
              <a:t>Do this any time,  </a:t>
            </a:r>
          </a:p>
          <a:p>
            <a:pPr marL="0" indent="0" eaLnBrk="1" hangingPunct="1"/>
            <a:r>
              <a:rPr lang="en-AU" b="1" dirty="0" smtClean="0"/>
              <a:t>often as desired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A95B217-59B5-41F7-A63A-6D924AB6E7DD}" type="slidenum">
              <a:rPr lang="en-US" smtClean="0"/>
              <a:pPr eaLnBrk="1" hangingPunct="1">
                <a:defRPr/>
              </a:pPr>
              <a:t>43</a:t>
            </a:fld>
            <a:endParaRPr lang="en-US" smtClean="0"/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1092176" y="1714845"/>
            <a:ext cx="7543800" cy="148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kern="0" dirty="0" smtClean="0"/>
              <a:t>       </a:t>
            </a:r>
          </a:p>
        </p:txBody>
      </p:sp>
      <p:sp>
        <p:nvSpPr>
          <p:cNvPr id="24" name="Slide Number Placeholder 5"/>
          <p:cNvSpPr txBox="1">
            <a:spLocks/>
          </p:cNvSpPr>
          <p:nvPr/>
        </p:nvSpPr>
        <p:spPr bwMode="auto">
          <a:xfrm>
            <a:off x="7128317" y="8604801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F470996F-9DA4-48C3-A82F-8A659437B7E4}" type="slidenum">
              <a:rPr lang="en-US" smtClean="0"/>
              <a:pPr eaLnBrk="1" hangingPunct="1">
                <a:defRPr/>
              </a:pPr>
              <a:t>43</a:t>
            </a:fld>
            <a:endParaRPr lang="en-US" smtClean="0"/>
          </a:p>
        </p:txBody>
      </p:sp>
      <p:sp>
        <p:nvSpPr>
          <p:cNvPr id="25" name="Slide Number Placeholder 5"/>
          <p:cNvSpPr txBox="1">
            <a:spLocks/>
          </p:cNvSpPr>
          <p:nvPr/>
        </p:nvSpPr>
        <p:spPr bwMode="auto">
          <a:xfrm>
            <a:off x="7252249" y="8345821"/>
            <a:ext cx="1905000" cy="558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8550AD98-2B64-4C76-9C4E-4D0300012930}" type="slidenum">
              <a:rPr lang="en-US" smtClean="0"/>
              <a:pPr eaLnBrk="1" hangingPunct="1">
                <a:defRPr/>
              </a:pPr>
              <a:t>43</a:t>
            </a:fld>
            <a:endParaRPr lang="en-US" smtClean="0"/>
          </a:p>
        </p:txBody>
      </p:sp>
      <p:sp>
        <p:nvSpPr>
          <p:cNvPr id="26" name="Isosceles Triangle 25"/>
          <p:cNvSpPr/>
          <p:nvPr/>
        </p:nvSpPr>
        <p:spPr>
          <a:xfrm>
            <a:off x="1972224" y="2054142"/>
            <a:ext cx="5775110" cy="4158441"/>
          </a:xfrm>
          <a:prstGeom prst="triangle">
            <a:avLst>
              <a:gd name="adj" fmla="val 48748"/>
            </a:avLst>
          </a:prstGeom>
          <a:noFill/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27" name="TextBox 7"/>
          <p:cNvSpPr txBox="1">
            <a:spLocks noChangeArrowheads="1"/>
          </p:cNvSpPr>
          <p:nvPr/>
        </p:nvSpPr>
        <p:spPr bwMode="auto">
          <a:xfrm>
            <a:off x="579569" y="5981601"/>
            <a:ext cx="1428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Open Up</a:t>
            </a:r>
            <a:endParaRPr lang="en-A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8" name="TextBox 8"/>
          <p:cNvSpPr txBox="1">
            <a:spLocks noChangeArrowheads="1"/>
          </p:cNvSpPr>
          <p:nvPr/>
        </p:nvSpPr>
        <p:spPr bwMode="auto">
          <a:xfrm>
            <a:off x="7747334" y="5785816"/>
            <a:ext cx="14287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>
                <a:solidFill>
                  <a:srgbClr val="FF0000"/>
                </a:solidFill>
                <a:latin typeface="Calibri" pitchFamily="34" charset="0"/>
              </a:rPr>
              <a:t>Do What Matters</a:t>
            </a:r>
          </a:p>
        </p:txBody>
      </p:sp>
      <p:sp>
        <p:nvSpPr>
          <p:cNvPr id="29" name="TextBox 9"/>
          <p:cNvSpPr txBox="1">
            <a:spLocks noChangeArrowheads="1"/>
          </p:cNvSpPr>
          <p:nvPr/>
        </p:nvSpPr>
        <p:spPr bwMode="auto">
          <a:xfrm>
            <a:off x="1972224" y="5413626"/>
            <a:ext cx="682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AU">
              <a:latin typeface="Calibri" pitchFamily="34" charset="0"/>
            </a:endParaRPr>
          </a:p>
        </p:txBody>
      </p:sp>
      <p:sp>
        <p:nvSpPr>
          <p:cNvPr id="30" name="TextBox 5"/>
          <p:cNvSpPr txBox="1">
            <a:spLocks noChangeArrowheads="1"/>
          </p:cNvSpPr>
          <p:nvPr/>
        </p:nvSpPr>
        <p:spPr bwMode="auto">
          <a:xfrm>
            <a:off x="3633527" y="4582629"/>
            <a:ext cx="25019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Psychological</a:t>
            </a:r>
          </a:p>
          <a:p>
            <a:pPr algn="ctr" eaLnBrk="1" hangingPunct="1"/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Flexibility</a:t>
            </a:r>
            <a:endParaRPr lang="en-A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1" name="TextBox 5"/>
          <p:cNvSpPr txBox="1">
            <a:spLocks noChangeArrowheads="1"/>
          </p:cNvSpPr>
          <p:nvPr/>
        </p:nvSpPr>
        <p:spPr bwMode="auto">
          <a:xfrm>
            <a:off x="3879131" y="1592179"/>
            <a:ext cx="16764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>
                <a:solidFill>
                  <a:srgbClr val="FF0000"/>
                </a:solidFill>
                <a:latin typeface="Calibri" pitchFamily="34" charset="0"/>
              </a:rPr>
              <a:t>Be Present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9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Exercise: Open up&lt;=&gt; Do What Matters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sz="2400" dirty="0">
                <a:latin typeface="Arial" pitchFamily="34" charset="0"/>
              </a:rPr>
              <a:t>Explore values &amp; goals with the client</a:t>
            </a:r>
          </a:p>
          <a:p>
            <a:pPr eaLnBrk="1" hangingPunct="1"/>
            <a:r>
              <a:rPr lang="en-AU" sz="2400" dirty="0">
                <a:latin typeface="Arial" pitchFamily="34" charset="0"/>
              </a:rPr>
              <a:t>When fusion &amp;/or avoidance shows up </a:t>
            </a:r>
            <a:r>
              <a:rPr lang="en-AU" sz="2400" dirty="0" smtClean="0">
                <a:latin typeface="Arial" pitchFamily="34" charset="0"/>
              </a:rPr>
              <a:t>=&gt; open up</a:t>
            </a:r>
          </a:p>
          <a:p>
            <a:pPr eaLnBrk="1" hangingPunct="1"/>
            <a:r>
              <a:rPr lang="en-AU" sz="2400" dirty="0" smtClean="0">
                <a:latin typeface="Arial" pitchFamily="34" charset="0"/>
              </a:rPr>
              <a:t>If necessary, ask ‘So what’s stopping you?’ </a:t>
            </a:r>
          </a:p>
          <a:p>
            <a:pPr eaLnBrk="1" hangingPunct="1"/>
            <a:r>
              <a:rPr lang="en-AU" sz="2400" dirty="0" smtClean="0">
                <a:latin typeface="Arial" pitchFamily="34" charset="0"/>
              </a:rPr>
              <a:t>After some </a:t>
            </a:r>
            <a:r>
              <a:rPr lang="en-AU" sz="2400" dirty="0" err="1" smtClean="0">
                <a:latin typeface="Arial" pitchFamily="34" charset="0"/>
              </a:rPr>
              <a:t>defusion</a:t>
            </a:r>
            <a:r>
              <a:rPr lang="en-AU" sz="2400" dirty="0" smtClean="0">
                <a:latin typeface="Arial" pitchFamily="34" charset="0"/>
              </a:rPr>
              <a:t>/acceptance =&gt;  do what matters</a:t>
            </a:r>
          </a:p>
          <a:p>
            <a:pPr eaLnBrk="1" hangingPunct="1"/>
            <a:r>
              <a:rPr lang="en-AU" sz="2400" dirty="0" smtClean="0">
                <a:latin typeface="Arial" pitchFamily="34" charset="0"/>
              </a:rPr>
              <a:t>Feel free to go (either way) via ‘be present’</a:t>
            </a:r>
          </a:p>
          <a:p>
            <a:pPr eaLnBrk="1" hangingPunct="1"/>
            <a:r>
              <a:rPr lang="en-AU" sz="2400" dirty="0" smtClean="0">
                <a:latin typeface="Arial" pitchFamily="34" charset="0"/>
              </a:rPr>
              <a:t>If you have time, and it seems relevant, see if you can ‘make the link’: willingness to make room for these thoughts and feelings in order to do what matters</a:t>
            </a:r>
          </a:p>
          <a:p>
            <a:pPr eaLnBrk="1" hangingPunct="1"/>
            <a:endParaRPr lang="en-AU" sz="2400" dirty="0" smtClean="0">
              <a:latin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457E8-FD66-4F6A-BE88-140B42D51D22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204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555625" y="1676400"/>
            <a:ext cx="8610600" cy="4530725"/>
          </a:xfrm>
        </p:spPr>
        <p:txBody>
          <a:bodyPr/>
          <a:lstStyle/>
          <a:p>
            <a:pPr eaLnBrk="1" hangingPunct="1"/>
            <a:r>
              <a:rPr lang="en-AU" dirty="0" smtClean="0"/>
              <a:t>1. Do you notice …..?</a:t>
            </a:r>
          </a:p>
          <a:p>
            <a:pPr eaLnBrk="1" hangingPunct="1"/>
            <a:r>
              <a:rPr lang="en-AU" dirty="0" smtClean="0"/>
              <a:t>2. What is that like for you?</a:t>
            </a:r>
          </a:p>
          <a:p>
            <a:pPr eaLnBrk="1" hangingPunct="1"/>
            <a:r>
              <a:rPr lang="en-AU" dirty="0" smtClean="0"/>
              <a:t>3. How might this be helpful/</a:t>
            </a:r>
            <a:r>
              <a:rPr lang="en-AU" i="1" dirty="0" smtClean="0"/>
              <a:t>un</a:t>
            </a:r>
            <a:r>
              <a:rPr lang="en-AU" dirty="0" smtClean="0"/>
              <a:t>helpful?</a:t>
            </a:r>
          </a:p>
          <a:p>
            <a:pPr eaLnBrk="1" hangingPunct="1"/>
            <a:r>
              <a:rPr lang="en-AU" dirty="0"/>
              <a:t>4</a:t>
            </a:r>
            <a:r>
              <a:rPr lang="en-AU" dirty="0" smtClean="0"/>
              <a:t>. What I notice ……</a:t>
            </a:r>
          </a:p>
          <a:p>
            <a:pPr eaLnBrk="1" hangingPunct="1"/>
            <a:r>
              <a:rPr lang="en-AU" dirty="0"/>
              <a:t>5</a:t>
            </a:r>
            <a:r>
              <a:rPr lang="en-AU" dirty="0" smtClean="0"/>
              <a:t>. What that is like for me …..</a:t>
            </a:r>
          </a:p>
          <a:p>
            <a:pPr eaLnBrk="1" hangingPunct="1"/>
            <a:endParaRPr lang="en-AU" dirty="0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650659-B219-4168-8F25-43D527A02D24}" type="slidenum">
              <a:rPr lang="en-US"/>
              <a:pPr eaLnBrk="1" hangingPunct="1"/>
              <a:t>45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9144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AU" kern="0" dirty="0" smtClean="0"/>
              <a:t>Exercise: Reinforcing Workable &amp; Addressing Unworkable Behaviour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01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A Common Reply To Questions About Values: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CB2326B-226B-4CF3-83AB-0FF84DD26851}" type="slidenum">
              <a:rPr lang="en-US" smtClean="0"/>
              <a:pPr eaLnBrk="1" hangingPunct="1">
                <a:defRPr/>
              </a:pPr>
              <a:t>46</a:t>
            </a:fld>
            <a:endParaRPr 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1828800" y="1676400"/>
            <a:ext cx="5211763" cy="4246563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>
              <a:defRPr/>
            </a:pPr>
            <a:endParaRPr lang="en-AU" sz="5400" dirty="0">
              <a:solidFill>
                <a:schemeClr val="accent3"/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en-AU" sz="5400" dirty="0">
              <a:solidFill>
                <a:schemeClr val="accent3"/>
              </a:solidFill>
              <a:latin typeface="Arial" charset="0"/>
              <a:cs typeface="+mn-cs"/>
            </a:endParaRPr>
          </a:p>
          <a:p>
            <a:pPr>
              <a:defRPr/>
            </a:pPr>
            <a:r>
              <a:rPr lang="en-AU" sz="5400" dirty="0">
                <a:solidFill>
                  <a:schemeClr val="accent3"/>
                </a:solidFill>
                <a:latin typeface="Arial" charset="0"/>
                <a:cs typeface="+mn-cs"/>
              </a:rPr>
              <a:t>I DON’T KNOW!</a:t>
            </a:r>
          </a:p>
          <a:p>
            <a:pPr>
              <a:defRPr/>
            </a:pPr>
            <a:endParaRPr lang="en-AU" sz="5400" dirty="0">
              <a:solidFill>
                <a:schemeClr val="accent3"/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en-AU" sz="5400" dirty="0">
              <a:solidFill>
                <a:schemeClr val="accent3"/>
              </a:solidFill>
              <a:latin typeface="Arial" charset="0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524000"/>
            <a:ext cx="7315200" cy="5078413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>
              <a:defRPr/>
            </a:pPr>
            <a:endParaRPr lang="en-AU" sz="5400" dirty="0">
              <a:solidFill>
                <a:schemeClr val="accent3"/>
              </a:solidFill>
              <a:latin typeface="Arial" charset="0"/>
              <a:cs typeface="+mn-cs"/>
            </a:endParaRPr>
          </a:p>
          <a:p>
            <a:pPr>
              <a:defRPr/>
            </a:pPr>
            <a:r>
              <a:rPr lang="en-AU" sz="5400" dirty="0" smtClean="0">
                <a:solidFill>
                  <a:schemeClr val="accent3"/>
                </a:solidFill>
                <a:latin typeface="Arial" charset="0"/>
                <a:cs typeface="+mn-cs"/>
              </a:rPr>
              <a:t>Consider the </a:t>
            </a:r>
            <a:endParaRPr lang="en-AU" sz="5400" dirty="0">
              <a:solidFill>
                <a:schemeClr val="accent3"/>
              </a:solidFill>
              <a:latin typeface="Arial" charset="0"/>
              <a:cs typeface="+mn-cs"/>
            </a:endParaRPr>
          </a:p>
          <a:p>
            <a:pPr>
              <a:defRPr/>
            </a:pPr>
            <a:r>
              <a:rPr lang="en-AU" sz="5400" dirty="0">
                <a:solidFill>
                  <a:schemeClr val="accent3"/>
                </a:solidFill>
                <a:latin typeface="Arial" charset="0"/>
                <a:cs typeface="+mn-cs"/>
              </a:rPr>
              <a:t>function of </a:t>
            </a:r>
          </a:p>
          <a:p>
            <a:pPr>
              <a:defRPr/>
            </a:pPr>
            <a:r>
              <a:rPr lang="en-AU" sz="5400" dirty="0">
                <a:solidFill>
                  <a:schemeClr val="accent3"/>
                </a:solidFill>
                <a:latin typeface="Arial" charset="0"/>
                <a:cs typeface="+mn-cs"/>
              </a:rPr>
              <a:t>this  </a:t>
            </a:r>
            <a:r>
              <a:rPr lang="en-AU" sz="5400" dirty="0" smtClean="0">
                <a:solidFill>
                  <a:schemeClr val="accent3"/>
                </a:solidFill>
                <a:latin typeface="Arial" charset="0"/>
                <a:cs typeface="+mn-cs"/>
              </a:rPr>
              <a:t>behaviour</a:t>
            </a:r>
            <a:endParaRPr lang="en-AU" sz="5400" dirty="0">
              <a:solidFill>
                <a:schemeClr val="accent3"/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en-AU" sz="5400" dirty="0">
              <a:solidFill>
                <a:schemeClr val="accent3"/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en-AU" sz="5400" dirty="0">
              <a:solidFill>
                <a:schemeClr val="accent3"/>
              </a:solidFill>
              <a:latin typeface="Arial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1524000"/>
            <a:ext cx="7162800" cy="4247317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AU" sz="5400" dirty="0">
                <a:solidFill>
                  <a:schemeClr val="accent3"/>
                </a:solidFill>
                <a:latin typeface="Arial" charset="0"/>
                <a:cs typeface="+mn-cs"/>
              </a:rPr>
              <a:t>Is </a:t>
            </a:r>
            <a:r>
              <a:rPr lang="en-AU" sz="5400" dirty="0" smtClean="0">
                <a:solidFill>
                  <a:schemeClr val="accent3"/>
                </a:solidFill>
                <a:latin typeface="Arial" charset="0"/>
                <a:cs typeface="+mn-cs"/>
              </a:rPr>
              <a:t>it a request for help, due to lack of knowledge?</a:t>
            </a:r>
            <a:endParaRPr lang="en-AU" sz="5400" dirty="0">
              <a:solidFill>
                <a:schemeClr val="accent3"/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en-AU" sz="5400" dirty="0">
              <a:solidFill>
                <a:schemeClr val="accent3"/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en-AU" sz="5400" dirty="0">
              <a:solidFill>
                <a:schemeClr val="accent3"/>
              </a:solidFill>
              <a:latin typeface="Arial" charset="0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3000" y="1600200"/>
            <a:ext cx="7315200" cy="59086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sz="5400" dirty="0">
                <a:solidFill>
                  <a:schemeClr val="accent3"/>
                </a:solidFill>
                <a:latin typeface="Arial" charset="0"/>
                <a:cs typeface="+mn-cs"/>
              </a:rPr>
              <a:t>If so, do </a:t>
            </a:r>
            <a:r>
              <a:rPr lang="en-AU" sz="5400" u="sng" dirty="0">
                <a:solidFill>
                  <a:schemeClr val="accent3"/>
                </a:solidFill>
                <a:latin typeface="Arial" charset="0"/>
                <a:cs typeface="+mn-cs"/>
              </a:rPr>
              <a:t>brief</a:t>
            </a:r>
            <a:r>
              <a:rPr lang="en-AU" sz="5400" dirty="0">
                <a:solidFill>
                  <a:schemeClr val="accent3"/>
                </a:solidFill>
                <a:latin typeface="Arial" charset="0"/>
                <a:cs typeface="+mn-cs"/>
              </a:rPr>
              <a:t> </a:t>
            </a:r>
            <a:r>
              <a:rPr lang="en-AU" sz="5400" dirty="0" err="1">
                <a:solidFill>
                  <a:schemeClr val="accent3"/>
                </a:solidFill>
                <a:latin typeface="Arial" charset="0"/>
                <a:cs typeface="+mn-cs"/>
              </a:rPr>
              <a:t>psychoeducation</a:t>
            </a:r>
            <a:r>
              <a:rPr lang="en-AU" sz="5400" dirty="0">
                <a:solidFill>
                  <a:schemeClr val="accent3"/>
                </a:solidFill>
                <a:latin typeface="Arial" charset="0"/>
                <a:cs typeface="+mn-cs"/>
              </a:rPr>
              <a:t>, give some examples of values, then do an experiential exercise </a:t>
            </a:r>
          </a:p>
          <a:p>
            <a:pPr>
              <a:defRPr/>
            </a:pPr>
            <a:endParaRPr lang="en-AU" sz="5400" dirty="0">
              <a:solidFill>
                <a:schemeClr val="accent3"/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en-AU" sz="5400" dirty="0">
              <a:solidFill>
                <a:schemeClr val="accent3"/>
              </a:solidFill>
              <a:latin typeface="Arial" charset="0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1600200"/>
            <a:ext cx="7162800" cy="4247317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AU" sz="5400" dirty="0" smtClean="0">
                <a:solidFill>
                  <a:schemeClr val="accent3"/>
                </a:solidFill>
                <a:latin typeface="Arial" charset="0"/>
                <a:cs typeface="+mn-cs"/>
              </a:rPr>
              <a:t>A far </a:t>
            </a:r>
            <a:r>
              <a:rPr lang="en-AU" sz="5400" dirty="0">
                <a:solidFill>
                  <a:schemeClr val="accent3"/>
                </a:solidFill>
                <a:latin typeface="Arial" charset="0"/>
                <a:cs typeface="+mn-cs"/>
              </a:rPr>
              <a:t>more </a:t>
            </a:r>
            <a:r>
              <a:rPr lang="en-AU" sz="5400" dirty="0" smtClean="0">
                <a:solidFill>
                  <a:schemeClr val="accent3"/>
                </a:solidFill>
                <a:latin typeface="Arial" charset="0"/>
                <a:cs typeface="+mn-cs"/>
              </a:rPr>
              <a:t>common function </a:t>
            </a:r>
            <a:r>
              <a:rPr lang="en-AU" sz="5400" dirty="0">
                <a:solidFill>
                  <a:schemeClr val="accent3"/>
                </a:solidFill>
                <a:latin typeface="Arial" charset="0"/>
                <a:cs typeface="+mn-cs"/>
              </a:rPr>
              <a:t>of ‘I don’t know</a:t>
            </a:r>
            <a:r>
              <a:rPr lang="en-AU" sz="5400" dirty="0" smtClean="0">
                <a:solidFill>
                  <a:schemeClr val="accent3"/>
                </a:solidFill>
                <a:latin typeface="Arial" charset="0"/>
                <a:cs typeface="+mn-cs"/>
              </a:rPr>
              <a:t>’:</a:t>
            </a:r>
            <a:endParaRPr lang="en-AU" sz="5400" dirty="0">
              <a:solidFill>
                <a:schemeClr val="accent3"/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en-AU" sz="5400" dirty="0">
              <a:solidFill>
                <a:schemeClr val="accent3"/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en-AU" sz="5400" dirty="0">
              <a:solidFill>
                <a:schemeClr val="accent3"/>
              </a:solidFill>
              <a:latin typeface="Arial" charset="0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656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3" grpId="0" animBg="1"/>
      <p:bldP spid="1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6FAE3B0-9B2D-400B-AD6B-AFFD15014AE9}" type="slidenum">
              <a:rPr lang="en-US" smtClean="0"/>
              <a:pPr eaLnBrk="1" hangingPunct="1">
                <a:defRPr/>
              </a:pPr>
              <a:t>47</a:t>
            </a:fld>
            <a:endParaRPr 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228600"/>
          <a:ext cx="8610601" cy="5791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3076197"/>
                <a:gridCol w="2791204"/>
              </a:tblGrid>
              <a:tr h="2076091">
                <a:tc>
                  <a:txBody>
                    <a:bodyPr/>
                    <a:lstStyle/>
                    <a:p>
                      <a:r>
                        <a:rPr lang="en-AU" dirty="0" smtClean="0"/>
                        <a:t>A</a:t>
                      </a:r>
                      <a:r>
                        <a:rPr lang="en-AU" baseline="0" dirty="0" smtClean="0"/>
                        <a:t> – Antecedents</a:t>
                      </a:r>
                    </a:p>
                    <a:p>
                      <a:endParaRPr lang="en-AU" baseline="0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B – Behaviour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C- Consequences         (reinforcing)</a:t>
                      </a:r>
                      <a:endParaRPr lang="en-AU" dirty="0"/>
                    </a:p>
                  </a:txBody>
                  <a:tcPr/>
                </a:tc>
              </a:tr>
              <a:tr h="3715109">
                <a:tc>
                  <a:txBody>
                    <a:bodyPr/>
                    <a:lstStyle/>
                    <a:p>
                      <a:endParaRPr lang="en-AU" dirty="0" smtClean="0"/>
                    </a:p>
                    <a:p>
                      <a:endParaRPr lang="en-AU" dirty="0" smtClean="0"/>
                    </a:p>
                    <a:p>
                      <a:endParaRPr lang="en-A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dirty="0" smtClean="0"/>
                    </a:p>
                    <a:p>
                      <a:endParaRPr lang="en-AU" baseline="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 smtClean="0"/>
                    </a:p>
                    <a:p>
                      <a:endParaRPr lang="en-A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685800"/>
            <a:ext cx="12105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dirty="0">
                <a:solidFill>
                  <a:schemeClr val="accent3"/>
                </a:solidFill>
                <a:latin typeface="Arial" charset="0"/>
                <a:cs typeface="+mn-cs"/>
              </a:rPr>
              <a:t>Situation </a:t>
            </a:r>
          </a:p>
          <a:p>
            <a:pPr>
              <a:defRPr/>
            </a:pPr>
            <a:r>
              <a:rPr lang="en-AU" dirty="0">
                <a:solidFill>
                  <a:schemeClr val="accent3"/>
                </a:solidFill>
                <a:latin typeface="Arial" charset="0"/>
                <a:cs typeface="+mn-cs"/>
              </a:rPr>
              <a:t>Thoughts </a:t>
            </a:r>
          </a:p>
          <a:p>
            <a:pPr>
              <a:defRPr/>
            </a:pPr>
            <a:r>
              <a:rPr lang="en-AU" dirty="0" smtClean="0">
                <a:solidFill>
                  <a:schemeClr val="accent3"/>
                </a:solidFill>
                <a:latin typeface="Arial" charset="0"/>
                <a:cs typeface="+mn-cs"/>
              </a:rPr>
              <a:t>Feelings</a:t>
            </a:r>
            <a:endParaRPr lang="en-AU" dirty="0">
              <a:solidFill>
                <a:schemeClr val="accent3"/>
              </a:solidFill>
              <a:latin typeface="Arial" charset="0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86488" y="876300"/>
            <a:ext cx="2312987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dirty="0">
                <a:solidFill>
                  <a:schemeClr val="accent3"/>
                </a:solidFill>
                <a:latin typeface="Arial" charset="0"/>
                <a:cs typeface="+mn-cs"/>
              </a:rPr>
              <a:t>immediate outcomes</a:t>
            </a:r>
          </a:p>
          <a:p>
            <a:pPr>
              <a:defRPr/>
            </a:pPr>
            <a:r>
              <a:rPr lang="en-AU" dirty="0">
                <a:solidFill>
                  <a:schemeClr val="accent3"/>
                </a:solidFill>
                <a:latin typeface="Arial" charset="0"/>
                <a:cs typeface="+mn-cs"/>
              </a:rPr>
              <a:t>that maintain the </a:t>
            </a:r>
          </a:p>
          <a:p>
            <a:pPr>
              <a:defRPr/>
            </a:pPr>
            <a:r>
              <a:rPr lang="en-AU" dirty="0">
                <a:solidFill>
                  <a:schemeClr val="accent3"/>
                </a:solidFill>
                <a:latin typeface="Arial" charset="0"/>
                <a:cs typeface="+mn-cs"/>
              </a:rPr>
              <a:t>behaviour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13872" y="2974975"/>
            <a:ext cx="25908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b="1" dirty="0"/>
              <a:t>Situation</a:t>
            </a:r>
            <a:r>
              <a:rPr lang="en-AU" dirty="0"/>
              <a:t>: </a:t>
            </a:r>
            <a:r>
              <a:rPr lang="en-AU" dirty="0" smtClean="0"/>
              <a:t>therapy/coaching </a:t>
            </a:r>
            <a:r>
              <a:rPr lang="en-AU" dirty="0"/>
              <a:t>session – being asked </a:t>
            </a:r>
            <a:r>
              <a:rPr lang="en-AU" dirty="0" smtClean="0"/>
              <a:t>about values</a:t>
            </a:r>
            <a:endParaRPr lang="en-AU" dirty="0"/>
          </a:p>
          <a:p>
            <a:pPr eaLnBrk="1" hangingPunct="1"/>
            <a:r>
              <a:rPr lang="en-AU" b="1" dirty="0" smtClean="0"/>
              <a:t>Thoughts &amp; </a:t>
            </a:r>
            <a:r>
              <a:rPr lang="en-AU" b="1" dirty="0"/>
              <a:t>Feelings  </a:t>
            </a:r>
            <a:r>
              <a:rPr lang="en-AU" dirty="0"/>
              <a:t>Oh shit!’ ‘I don’t know!’</a:t>
            </a:r>
          </a:p>
          <a:p>
            <a:pPr eaLnBrk="1" hangingPunct="1"/>
            <a:r>
              <a:rPr lang="en-AU" dirty="0" smtClean="0"/>
              <a:t>Anxiety</a:t>
            </a:r>
            <a:r>
              <a:rPr lang="en-AU" dirty="0"/>
              <a:t>, confusion. Urge to change the topic</a:t>
            </a:r>
          </a:p>
          <a:p>
            <a:pPr eaLnBrk="1" hangingPunct="1"/>
            <a:endParaRPr lang="en-AU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03575" y="2958732"/>
            <a:ext cx="2514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dirty="0"/>
              <a:t>Says ‘I don’t know’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81000" y="1981200"/>
            <a:ext cx="2044149" cy="92333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b="1" dirty="0">
                <a:solidFill>
                  <a:schemeClr val="bg1"/>
                </a:solidFill>
              </a:rPr>
              <a:t>Present </a:t>
            </a:r>
            <a:r>
              <a:rPr lang="en-AU" b="1" dirty="0" smtClean="0">
                <a:solidFill>
                  <a:schemeClr val="bg1"/>
                </a:solidFill>
              </a:rPr>
              <a:t>Moment,</a:t>
            </a:r>
            <a:endParaRPr lang="en-AU" b="1" dirty="0">
              <a:solidFill>
                <a:schemeClr val="bg1"/>
              </a:solidFill>
            </a:endParaRPr>
          </a:p>
          <a:p>
            <a:pPr eaLnBrk="1" hangingPunct="1"/>
            <a:r>
              <a:rPr lang="en-AU" b="1" dirty="0" err="1" smtClean="0">
                <a:solidFill>
                  <a:schemeClr val="bg1"/>
                </a:solidFill>
              </a:rPr>
              <a:t>Defusion</a:t>
            </a:r>
            <a:r>
              <a:rPr lang="en-AU" b="1" dirty="0" smtClean="0">
                <a:solidFill>
                  <a:schemeClr val="bg1"/>
                </a:solidFill>
              </a:rPr>
              <a:t>,</a:t>
            </a:r>
          </a:p>
          <a:p>
            <a:pPr eaLnBrk="1" hangingPunct="1"/>
            <a:r>
              <a:rPr lang="en-AU" b="1" dirty="0" smtClean="0">
                <a:solidFill>
                  <a:schemeClr val="bg1"/>
                </a:solidFill>
              </a:rPr>
              <a:t>Acceptance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352800" y="1981200"/>
            <a:ext cx="2133918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b="1" dirty="0">
                <a:solidFill>
                  <a:schemeClr val="bg1"/>
                </a:solidFill>
              </a:rPr>
              <a:t>Values &amp; </a:t>
            </a:r>
            <a:endParaRPr lang="en-AU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AU" b="1" dirty="0" smtClean="0">
                <a:solidFill>
                  <a:schemeClr val="bg1"/>
                </a:solidFill>
              </a:rPr>
              <a:t>Committed action</a:t>
            </a:r>
            <a:endParaRPr lang="en-AU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37288" y="3732213"/>
            <a:ext cx="2643187" cy="369332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AU" b="1" dirty="0">
                <a:solidFill>
                  <a:schemeClr val="accent3"/>
                </a:solidFill>
                <a:latin typeface="Arial" charset="0"/>
                <a:cs typeface="+mn-cs"/>
              </a:rPr>
              <a:t> </a:t>
            </a:r>
            <a:r>
              <a:rPr lang="en-AU" b="1" dirty="0" smtClean="0">
                <a:solidFill>
                  <a:schemeClr val="bg1"/>
                </a:solidFill>
                <a:latin typeface="Arial" charset="0"/>
                <a:cs typeface="+mn-cs"/>
              </a:rPr>
              <a:t>Workability</a:t>
            </a:r>
            <a:endParaRPr lang="en-AU" b="1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3575" y="692150"/>
            <a:ext cx="16986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dirty="0">
                <a:solidFill>
                  <a:schemeClr val="accent3"/>
                </a:solidFill>
                <a:latin typeface="Arial" charset="0"/>
                <a:cs typeface="+mn-cs"/>
              </a:rPr>
              <a:t>Something an </a:t>
            </a:r>
          </a:p>
          <a:p>
            <a:pPr>
              <a:defRPr/>
            </a:pPr>
            <a:r>
              <a:rPr lang="en-AU" dirty="0">
                <a:solidFill>
                  <a:schemeClr val="accent3"/>
                </a:solidFill>
                <a:latin typeface="Arial" charset="0"/>
                <a:cs typeface="+mn-cs"/>
              </a:rPr>
              <a:t>organism does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57600" y="1322388"/>
            <a:ext cx="11080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dirty="0">
                <a:solidFill>
                  <a:schemeClr val="accent3"/>
                </a:solidFill>
                <a:latin typeface="Arial" charset="0"/>
                <a:cs typeface="+mn-cs"/>
              </a:rPr>
              <a:t>- Public</a:t>
            </a:r>
          </a:p>
          <a:p>
            <a:pPr>
              <a:defRPr/>
            </a:pPr>
            <a:r>
              <a:rPr lang="en-AU" dirty="0">
                <a:solidFill>
                  <a:schemeClr val="accent3"/>
                </a:solidFill>
                <a:latin typeface="Arial" charset="0"/>
                <a:cs typeface="+mn-cs"/>
              </a:rPr>
              <a:t>- Private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04800" y="322263"/>
            <a:ext cx="2532063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b="1">
                <a:solidFill>
                  <a:schemeClr val="bg1"/>
                </a:solidFill>
              </a:rPr>
              <a:t>‘TRIGGERS’               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072188" y="230188"/>
            <a:ext cx="2309812" cy="64611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b="1">
                <a:solidFill>
                  <a:schemeClr val="bg1"/>
                </a:solidFill>
              </a:rPr>
              <a:t>‘PAYOFFS’    </a:t>
            </a:r>
          </a:p>
          <a:p>
            <a:pPr eaLnBrk="1" hangingPunct="1"/>
            <a:r>
              <a:rPr lang="en-AU" b="1">
                <a:solidFill>
                  <a:schemeClr val="bg1"/>
                </a:solidFill>
              </a:rPr>
              <a:t>               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39547" y="5791200"/>
            <a:ext cx="4330700" cy="647700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b="1" dirty="0">
                <a:solidFill>
                  <a:schemeClr val="accent3"/>
                </a:solidFill>
                <a:latin typeface="Arial" charset="0"/>
                <a:cs typeface="+mn-cs"/>
              </a:rPr>
              <a:t>DIFFERENTIAL </a:t>
            </a:r>
            <a:r>
              <a:rPr lang="en-AU" b="1" dirty="0">
                <a:solidFill>
                  <a:schemeClr val="bg1"/>
                </a:solidFill>
                <a:latin typeface="Arial" charset="0"/>
                <a:cs typeface="+mn-cs"/>
              </a:rPr>
              <a:t>REINFORCEMENT</a:t>
            </a:r>
          </a:p>
          <a:p>
            <a:pPr>
              <a:defRPr/>
            </a:pPr>
            <a:r>
              <a:rPr lang="en-AU" b="1" dirty="0">
                <a:solidFill>
                  <a:schemeClr val="bg1"/>
                </a:solidFill>
                <a:latin typeface="Arial" charset="0"/>
                <a:cs typeface="+mn-cs"/>
              </a:rPr>
              <a:t>OF A MORE WORKABLE BEHAVIOUR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37288" y="4101584"/>
            <a:ext cx="2643187" cy="369332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AU" b="1" dirty="0" smtClean="0">
                <a:solidFill>
                  <a:schemeClr val="bg1"/>
                </a:solidFill>
                <a:latin typeface="Arial" charset="0"/>
                <a:cs typeface="+mn-cs"/>
              </a:rPr>
              <a:t>payoffs </a:t>
            </a:r>
            <a:r>
              <a:rPr lang="en-AU" b="1" dirty="0">
                <a:solidFill>
                  <a:schemeClr val="bg1"/>
                </a:solidFill>
                <a:latin typeface="Arial" charset="0"/>
                <a:cs typeface="+mn-cs"/>
              </a:rPr>
              <a:t>VS costs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372225" y="4286250"/>
            <a:ext cx="2514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AU" dirty="0"/>
          </a:p>
          <a:p>
            <a:pPr eaLnBrk="1" hangingPunct="1"/>
            <a:r>
              <a:rPr lang="en-AU" b="1" dirty="0"/>
              <a:t>Costs:</a:t>
            </a:r>
          </a:p>
          <a:p>
            <a:pPr eaLnBrk="1" hangingPunct="1"/>
            <a:r>
              <a:rPr lang="en-AU" dirty="0"/>
              <a:t>Fail to </a:t>
            </a:r>
            <a:r>
              <a:rPr lang="en-AU" dirty="0" smtClean="0"/>
              <a:t>clarify values, </a:t>
            </a:r>
            <a:endParaRPr lang="en-AU" dirty="0"/>
          </a:p>
          <a:p>
            <a:pPr eaLnBrk="1" hangingPunct="1"/>
            <a:r>
              <a:rPr lang="en-AU" dirty="0"/>
              <a:t>Fail to set meaningful</a:t>
            </a:r>
          </a:p>
          <a:p>
            <a:pPr eaLnBrk="1" hangingPunct="1"/>
            <a:r>
              <a:rPr lang="en-AU" dirty="0" smtClean="0"/>
              <a:t>Goals</a:t>
            </a:r>
          </a:p>
          <a:p>
            <a:pPr eaLnBrk="1" hangingPunct="1"/>
            <a:r>
              <a:rPr lang="en-AU" dirty="0" smtClean="0"/>
              <a:t>Remain stuck – nothing changes</a:t>
            </a:r>
            <a:endParaRPr lang="en-AU" dirty="0"/>
          </a:p>
          <a:p>
            <a:pPr eaLnBrk="1" hangingPunct="1"/>
            <a:endParaRPr lang="en-AU" dirty="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300788" y="2420938"/>
            <a:ext cx="25146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dirty="0"/>
              <a:t>Conversation ends</a:t>
            </a:r>
          </a:p>
          <a:p>
            <a:pPr eaLnBrk="1" hangingPunct="1"/>
            <a:r>
              <a:rPr lang="en-AU" dirty="0"/>
              <a:t>Feeling of relief; anxiety/confusion disappears</a:t>
            </a:r>
          </a:p>
          <a:p>
            <a:pPr eaLnBrk="1" hangingPunct="1"/>
            <a:endParaRPr lang="en-AU" dirty="0"/>
          </a:p>
          <a:p>
            <a:pPr eaLnBrk="1" hangingPunct="1"/>
            <a:endParaRPr lang="en-AU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923329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sz="5400" dirty="0" smtClean="0">
                <a:solidFill>
                  <a:schemeClr val="accent3"/>
                </a:solidFill>
                <a:latin typeface="Arial" charset="0"/>
                <a:cs typeface="+mn-cs"/>
              </a:rPr>
              <a:t>Validate: yes, right now, you don’t know. </a:t>
            </a:r>
          </a:p>
          <a:p>
            <a:pPr>
              <a:defRPr/>
            </a:pPr>
            <a:r>
              <a:rPr lang="en-AU" sz="5400" dirty="0" smtClean="0">
                <a:solidFill>
                  <a:schemeClr val="accent3"/>
                </a:solidFill>
                <a:latin typeface="Arial" charset="0"/>
                <a:cs typeface="+mn-cs"/>
              </a:rPr>
              <a:t>So would you be willing to</a:t>
            </a:r>
            <a:r>
              <a:rPr lang="en-AU" sz="5400" dirty="0">
                <a:solidFill>
                  <a:schemeClr val="accent3"/>
                </a:solidFill>
                <a:latin typeface="Arial" charset="0"/>
                <a:cs typeface="+mn-cs"/>
              </a:rPr>
              <a:t>: </a:t>
            </a:r>
            <a:endParaRPr lang="en-AU" sz="5400" dirty="0" smtClean="0">
              <a:solidFill>
                <a:schemeClr val="accent3"/>
              </a:solidFill>
              <a:latin typeface="Arial" charset="0"/>
              <a:cs typeface="+mn-cs"/>
            </a:endParaRPr>
          </a:p>
          <a:p>
            <a:pPr>
              <a:defRPr/>
            </a:pPr>
            <a:r>
              <a:rPr lang="en-AU" sz="5400" dirty="0" smtClean="0">
                <a:solidFill>
                  <a:schemeClr val="accent3"/>
                </a:solidFill>
                <a:latin typeface="Arial" charset="0"/>
                <a:cs typeface="+mn-cs"/>
              </a:rPr>
              <a:t>Sit </a:t>
            </a:r>
            <a:r>
              <a:rPr lang="en-AU" sz="5400" dirty="0">
                <a:solidFill>
                  <a:schemeClr val="accent3"/>
                </a:solidFill>
                <a:latin typeface="Arial" charset="0"/>
                <a:cs typeface="+mn-cs"/>
              </a:rPr>
              <a:t>with the question a bit longer?</a:t>
            </a:r>
          </a:p>
          <a:p>
            <a:pPr>
              <a:defRPr/>
            </a:pPr>
            <a:r>
              <a:rPr lang="en-AU" sz="5400" dirty="0" smtClean="0">
                <a:solidFill>
                  <a:schemeClr val="accent3"/>
                </a:solidFill>
                <a:latin typeface="Arial" charset="0"/>
                <a:cs typeface="+mn-cs"/>
              </a:rPr>
              <a:t>Do an exercise? </a:t>
            </a:r>
          </a:p>
          <a:p>
            <a:pPr>
              <a:defRPr/>
            </a:pPr>
            <a:r>
              <a:rPr lang="en-AU" sz="5400" dirty="0" smtClean="0">
                <a:solidFill>
                  <a:schemeClr val="accent3"/>
                </a:solidFill>
                <a:latin typeface="Arial" charset="0"/>
                <a:cs typeface="+mn-cs"/>
              </a:rPr>
              <a:t>Fill in a worksheet? </a:t>
            </a:r>
          </a:p>
          <a:p>
            <a:pPr>
              <a:defRPr/>
            </a:pPr>
            <a:r>
              <a:rPr lang="en-AU" sz="5400" dirty="0" smtClean="0">
                <a:solidFill>
                  <a:schemeClr val="accent3"/>
                </a:solidFill>
                <a:latin typeface="Arial" charset="0"/>
                <a:cs typeface="+mn-cs"/>
              </a:rPr>
              <a:t>Do a card sort?</a:t>
            </a:r>
            <a:endParaRPr lang="en-AU" sz="5400" dirty="0">
              <a:solidFill>
                <a:schemeClr val="accent3"/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en-AU" sz="5400" dirty="0">
              <a:solidFill>
                <a:schemeClr val="accent3"/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en-AU" sz="5400" dirty="0">
              <a:solidFill>
                <a:schemeClr val="accent3"/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en-AU" sz="5400" dirty="0">
              <a:solidFill>
                <a:schemeClr val="accent3"/>
              </a:solidFill>
              <a:latin typeface="Arial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146510" y="2420422"/>
            <a:ext cx="2775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dirty="0">
                <a:solidFill>
                  <a:schemeClr val="accent3"/>
                </a:solidFill>
                <a:latin typeface="Arial" charset="0"/>
                <a:cs typeface="+mn-cs"/>
              </a:rPr>
              <a:t>Do an exercise with me?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016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9" grpId="0" build="allAtOnce"/>
      <p:bldP spid="10" grpId="0" build="allAtOnce"/>
      <p:bldP spid="14" grpId="0" build="allAtOnce"/>
      <p:bldP spid="15" grpId="0" animBg="1"/>
      <p:bldP spid="17" grpId="0" animBg="1"/>
      <p:bldP spid="18" grpId="0" animBg="1"/>
      <p:bldP spid="16" grpId="0"/>
      <p:bldP spid="2" grpId="0"/>
      <p:bldP spid="20" grpId="0" animBg="1"/>
      <p:bldP spid="23" grpId="0" animBg="1"/>
      <p:bldP spid="24" grpId="0" animBg="1"/>
      <p:bldP spid="19" grpId="0" animBg="1"/>
      <p:bldP spid="21" grpId="0"/>
      <p:bldP spid="22" grpId="0"/>
      <p:bldP spid="2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Get People Moving: 3 Factors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en-AU" dirty="0" smtClean="0"/>
              <a:t>Small change</a:t>
            </a:r>
          </a:p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en-AU" dirty="0" smtClean="0"/>
              <a:t>Positive direction</a:t>
            </a:r>
          </a:p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en-AU" dirty="0" smtClean="0"/>
              <a:t>Owned by the client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C442BD8-582E-4F17-BF23-7EC033D26894}" type="slidenum">
              <a:rPr lang="en-US" smtClean="0"/>
              <a:pPr eaLnBrk="1" hangingPunct="1">
                <a:defRPr/>
              </a:pPr>
              <a:t>48</a:t>
            </a:fld>
            <a:endParaRPr lang="en-US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95400" y="3159602"/>
            <a:ext cx="6096000" cy="1231106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800" b="1" dirty="0" smtClean="0">
                <a:solidFill>
                  <a:schemeClr val="bg1"/>
                </a:solidFill>
              </a:rPr>
              <a:t>On a scale of zero to ten, how likely are you to do this?</a:t>
            </a:r>
            <a:endParaRPr lang="en-AU" dirty="0"/>
          </a:p>
          <a:p>
            <a:pPr eaLnBrk="1" hangingPunct="1"/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086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Exercise: </a:t>
            </a:r>
            <a:r>
              <a:rPr lang="en-AU" b="1" dirty="0"/>
              <a:t>ten-minute </a:t>
            </a:r>
            <a:r>
              <a:rPr lang="en-AU" b="1" dirty="0" smtClean="0"/>
              <a:t>history</a:t>
            </a:r>
            <a:endParaRPr lang="en-AU" dirty="0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AutoNum type="arabicPeriod"/>
            </a:pPr>
            <a:r>
              <a:rPr lang="en-AU" sz="2400" b="1" dirty="0" smtClean="0"/>
              <a:t>Please complete this sentence: “I’ll know therapy is working when ….”</a:t>
            </a:r>
          </a:p>
          <a:p>
            <a:pPr marL="514350" indent="-514350" eaLnBrk="1" hangingPunct="1">
              <a:buAutoNum type="arabicPeriod"/>
            </a:pPr>
            <a:r>
              <a:rPr lang="en-AU" sz="2400" b="1" dirty="0" smtClean="0"/>
              <a:t>If magic could happen and anything were possible, how would you be living your life differently? What would you start or stop; do more of or less of?</a:t>
            </a:r>
          </a:p>
          <a:p>
            <a:pPr marL="514350" indent="-514350" eaLnBrk="1" hangingPunct="1">
              <a:buAutoNum type="arabicPeriod"/>
            </a:pPr>
            <a:r>
              <a:rPr lang="en-AU" sz="2400" b="1" dirty="0" smtClean="0"/>
              <a:t>If our work could improve one relationship in your life, which one would it be, and how would it improve?</a:t>
            </a:r>
          </a:p>
          <a:p>
            <a:pPr marL="514350" indent="-514350" eaLnBrk="1" hangingPunct="1">
              <a:buAutoNum type="arabicPeriod"/>
            </a:pPr>
            <a:r>
              <a:rPr lang="en-AU" sz="2400" b="1" dirty="0" smtClean="0"/>
              <a:t>What is stopping these things from happening? 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A95B217-59B5-41F7-A63A-6D924AB6E7DD}" type="slidenum">
              <a:rPr lang="en-US" smtClean="0"/>
              <a:pPr eaLnBrk="1" hangingPunct="1">
                <a:defRPr/>
              </a:pPr>
              <a:t>5</a:t>
            </a:fld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402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 </a:t>
            </a:r>
            <a:r>
              <a:rPr lang="en-AU" b="1" dirty="0" smtClean="0"/>
              <a:t>While taking history, note:</a:t>
            </a:r>
            <a:endParaRPr lang="en-AU" dirty="0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AutoNum type="alphaLcParenR"/>
            </a:pPr>
            <a:r>
              <a:rPr lang="en-AU" sz="2400" b="1" dirty="0" smtClean="0"/>
              <a:t>Avoidance – verbal &amp; non-verbal</a:t>
            </a:r>
          </a:p>
          <a:p>
            <a:pPr marL="514350" indent="-514350" eaLnBrk="1" hangingPunct="1">
              <a:buAutoNum type="alphaLcParenR"/>
            </a:pPr>
            <a:r>
              <a:rPr lang="en-AU" sz="2400" b="1" dirty="0" smtClean="0"/>
              <a:t>Fusion – especially ‘rule-speak’</a:t>
            </a:r>
          </a:p>
          <a:p>
            <a:pPr marL="514350" indent="-514350" eaLnBrk="1" hangingPunct="1">
              <a:buAutoNum type="alphaLcParenR"/>
            </a:pPr>
            <a:r>
              <a:rPr lang="en-AU" sz="2400" b="1" dirty="0" smtClean="0"/>
              <a:t>Disconnection (internal &amp;/or external), disengagement, distractedness</a:t>
            </a:r>
          </a:p>
          <a:p>
            <a:pPr marL="514350" indent="-514350" eaLnBrk="1" hangingPunct="1">
              <a:buAutoNum type="alphaLcParenR"/>
            </a:pPr>
            <a:r>
              <a:rPr lang="en-AU" sz="2400" b="1" dirty="0" smtClean="0"/>
              <a:t>Disconnection with values &amp; goals</a:t>
            </a:r>
          </a:p>
          <a:p>
            <a:pPr marL="514350" indent="-514350" eaLnBrk="1" hangingPunct="1">
              <a:buAutoNum type="alphaLcParenR"/>
            </a:pPr>
            <a:r>
              <a:rPr lang="en-AU" sz="2400" b="1" dirty="0" smtClean="0"/>
              <a:t>Acceptance</a:t>
            </a:r>
          </a:p>
          <a:p>
            <a:pPr marL="514350" indent="-514350" eaLnBrk="1" hangingPunct="1">
              <a:buAutoNum type="alphaLcParenR"/>
            </a:pPr>
            <a:r>
              <a:rPr lang="en-AU" sz="2400" b="1" dirty="0" err="1" smtClean="0"/>
              <a:t>Defusion</a:t>
            </a:r>
            <a:endParaRPr lang="en-AU" sz="2400" b="1" dirty="0" smtClean="0"/>
          </a:p>
          <a:p>
            <a:pPr marL="514350" indent="-514350" eaLnBrk="1" hangingPunct="1">
              <a:buAutoNum type="alphaLcParenR"/>
            </a:pPr>
            <a:r>
              <a:rPr lang="en-AU" sz="2400" b="1" dirty="0" smtClean="0"/>
              <a:t>Presence, task-focussed attention, self-awareness</a:t>
            </a:r>
          </a:p>
          <a:p>
            <a:pPr marL="514350" indent="-514350" eaLnBrk="1" hangingPunct="1">
              <a:buAutoNum type="alphaLcParenR"/>
            </a:pPr>
            <a:r>
              <a:rPr lang="en-AU" sz="2400" b="1" dirty="0" smtClean="0"/>
              <a:t>Clarity/connection with values &amp; goals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A95B217-59B5-41F7-A63A-6D924AB6E7DD}" type="slidenum">
              <a:rPr lang="en-US" smtClean="0"/>
              <a:pPr eaLnBrk="1" hangingPunct="1">
                <a:defRPr/>
              </a:pPr>
              <a:t>6</a:t>
            </a:fld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254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Exercise: </a:t>
            </a:r>
            <a:r>
              <a:rPr lang="en-AU" b="1" dirty="0" smtClean="0"/>
              <a:t>complete a </a:t>
            </a:r>
            <a:r>
              <a:rPr lang="en-AU" b="1" dirty="0" err="1" smtClean="0"/>
              <a:t>triflex</a:t>
            </a:r>
            <a:r>
              <a:rPr lang="en-AU" b="1" dirty="0" smtClean="0"/>
              <a:t> assessment </a:t>
            </a:r>
            <a:endParaRPr lang="en-AU" dirty="0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r>
              <a:rPr lang="en-AU" b="1" dirty="0" smtClean="0"/>
              <a:t>During your ten minute interview, what processes did you see?</a:t>
            </a:r>
          </a:p>
          <a:p>
            <a:pPr marL="0" indent="0" eaLnBrk="1" hangingPunct="1"/>
            <a:r>
              <a:rPr lang="en-AU" b="1" dirty="0" smtClean="0"/>
              <a:t>Brainstorm where you might go in terms of intervention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A95B217-59B5-41F7-A63A-6D924AB6E7DD}" type="slidenum">
              <a:rPr lang="en-US" smtClean="0"/>
              <a:pPr eaLnBrk="1" hangingPunct="1">
                <a:defRPr/>
              </a:pPr>
              <a:t>7</a:t>
            </a:fld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252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4445" y="1124104"/>
            <a:ext cx="7543800" cy="1485555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      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0586" y="7974604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470996F-9DA4-48C3-A82F-8A659437B7E4}" type="slidenum">
              <a:rPr lang="en-US" smtClean="0"/>
              <a:pPr eaLnBrk="1" hangingPunct="1">
                <a:defRPr/>
              </a:pPr>
              <a:t>8</a:t>
            </a:fld>
            <a:endParaRPr lang="en-US" smtClean="0"/>
          </a:p>
        </p:txBody>
      </p:sp>
      <p:sp>
        <p:nvSpPr>
          <p:cNvPr id="22" name="Slide Number Placeholder 5"/>
          <p:cNvSpPr txBox="1">
            <a:spLocks/>
          </p:cNvSpPr>
          <p:nvPr/>
        </p:nvSpPr>
        <p:spPr bwMode="auto">
          <a:xfrm>
            <a:off x="6954518" y="7715624"/>
            <a:ext cx="1905000" cy="558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8550AD98-2B64-4C76-9C4E-4D0300012930}" type="slidenum">
              <a:rPr lang="en-US" smtClean="0"/>
              <a:pPr eaLnBrk="1" hangingPunct="1">
                <a:defRPr/>
              </a:pPr>
              <a:t>8</a:t>
            </a:fld>
            <a:endParaRPr lang="en-US" smtClean="0"/>
          </a:p>
        </p:txBody>
      </p:sp>
      <p:sp>
        <p:nvSpPr>
          <p:cNvPr id="23" name="Isosceles Triangle 22"/>
          <p:cNvSpPr/>
          <p:nvPr/>
        </p:nvSpPr>
        <p:spPr>
          <a:xfrm>
            <a:off x="1674493" y="1423945"/>
            <a:ext cx="5775110" cy="4158441"/>
          </a:xfrm>
          <a:prstGeom prst="triangle">
            <a:avLst>
              <a:gd name="adj" fmla="val 48748"/>
            </a:avLst>
          </a:prstGeom>
          <a:noFill/>
          <a:ln w="3810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26" name="TextBox 7"/>
          <p:cNvSpPr txBox="1">
            <a:spLocks noChangeArrowheads="1"/>
          </p:cNvSpPr>
          <p:nvPr/>
        </p:nvSpPr>
        <p:spPr bwMode="auto">
          <a:xfrm>
            <a:off x="281838" y="5351404"/>
            <a:ext cx="1428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Open Up</a:t>
            </a:r>
            <a:endParaRPr lang="en-A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7449603" y="5155619"/>
            <a:ext cx="14287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>
                <a:solidFill>
                  <a:srgbClr val="FF0000"/>
                </a:solidFill>
                <a:latin typeface="Calibri" pitchFamily="34" charset="0"/>
              </a:rPr>
              <a:t>Do What Matters</a:t>
            </a:r>
          </a:p>
        </p:txBody>
      </p:sp>
      <p:sp>
        <p:nvSpPr>
          <p:cNvPr id="28" name="TextBox 9"/>
          <p:cNvSpPr txBox="1">
            <a:spLocks noChangeArrowheads="1"/>
          </p:cNvSpPr>
          <p:nvPr/>
        </p:nvSpPr>
        <p:spPr bwMode="auto">
          <a:xfrm>
            <a:off x="1674493" y="4783429"/>
            <a:ext cx="682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AU">
              <a:latin typeface="Calibri" pitchFamily="34" charset="0"/>
            </a:endParaRP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3335796" y="3952432"/>
            <a:ext cx="25019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Psychological</a:t>
            </a:r>
          </a:p>
          <a:p>
            <a:pPr algn="ctr" eaLnBrk="1" hangingPunct="1"/>
            <a:r>
              <a:rPr lang="en-AU" sz="2400" b="1" dirty="0" smtClean="0">
                <a:solidFill>
                  <a:srgbClr val="FF0000"/>
                </a:solidFill>
                <a:latin typeface="Calibri" pitchFamily="34" charset="0"/>
              </a:rPr>
              <a:t>Flexibility</a:t>
            </a:r>
            <a:endParaRPr lang="en-A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3581400" y="961982"/>
            <a:ext cx="1676400" cy="461963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AU" sz="2400" b="1" dirty="0">
                <a:solidFill>
                  <a:srgbClr val="FF0000"/>
                </a:solidFill>
                <a:latin typeface="Calibri" pitchFamily="34" charset="0"/>
              </a:rPr>
              <a:t>Be Present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972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62F5-3089-4786-A05B-FFBC8961A00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59074" name="Picture 2" descr="http://www.sftalent.com/sitebuilder/images/theatre-stage-spotlight-460-760x5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533400"/>
            <a:ext cx="8249093" cy="56007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57400" y="304800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FFFF"/>
                </a:solidFill>
              </a:rPr>
              <a:t>FEELINGS</a:t>
            </a:r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3810000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FFFF"/>
                </a:solidFill>
              </a:rPr>
              <a:t>THOUGHTS</a:t>
            </a:r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65386" y="369595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FFFF"/>
                </a:solidFill>
              </a:rPr>
              <a:t>SMELL</a:t>
            </a:r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56902" y="3048000"/>
            <a:ext cx="911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FFFF"/>
                </a:solidFill>
              </a:rPr>
              <a:t>TASTE</a:t>
            </a:r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67247" y="2438400"/>
            <a:ext cx="1001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FFFF"/>
                </a:solidFill>
              </a:rPr>
              <a:t>TOUCH</a:t>
            </a:r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5012" y="20690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FFFF"/>
                </a:solidFill>
              </a:rPr>
              <a:t>HEAR</a:t>
            </a:r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2800" y="24384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FFFF"/>
                </a:solidFill>
              </a:rPr>
              <a:t>SEE</a:t>
            </a:r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3400" y="533400"/>
            <a:ext cx="8249093" cy="563231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2362200" y="4191000"/>
            <a:ext cx="3962400" cy="1947565"/>
          </a:xfrm>
          <a:prstGeom prst="ellipse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AU" sz="2800" b="1" dirty="0" smtClean="0">
              <a:solidFill>
                <a:srgbClr val="6600CC"/>
              </a:solidFill>
            </a:endParaRPr>
          </a:p>
          <a:p>
            <a:r>
              <a:rPr lang="en-AU" sz="2800" b="1" dirty="0" smtClean="0">
                <a:solidFill>
                  <a:srgbClr val="6600CC"/>
                </a:solidFill>
              </a:rPr>
              <a:t>     </a:t>
            </a:r>
          </a:p>
          <a:p>
            <a:endParaRPr lang="en-AU" sz="2800" b="1" dirty="0">
              <a:solidFill>
                <a:srgbClr val="6600CC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98019" y="4788932"/>
            <a:ext cx="98424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AU" sz="2800" b="1" dirty="0" smtClean="0">
                <a:solidFill>
                  <a:srgbClr val="FF0000"/>
                </a:solidFill>
              </a:rPr>
              <a:t>PAIN</a:t>
            </a:r>
            <a:r>
              <a:rPr lang="en-AU" sz="2800" b="1" dirty="0" smtClean="0">
                <a:solidFill>
                  <a:srgbClr val="6600CC"/>
                </a:solidFill>
              </a:rPr>
              <a:t> </a:t>
            </a:r>
            <a:endParaRPr lang="en-AU" sz="2800" b="1" dirty="0">
              <a:solidFill>
                <a:srgbClr val="66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7799" y="4830277"/>
            <a:ext cx="188006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AU" sz="2800" b="1" dirty="0" smtClean="0">
                <a:solidFill>
                  <a:srgbClr val="FF0000"/>
                </a:solidFill>
              </a:rPr>
              <a:t>MEMORY</a:t>
            </a:r>
            <a:r>
              <a:rPr lang="en-AU" sz="2800" b="1" dirty="0" smtClean="0">
                <a:solidFill>
                  <a:srgbClr val="6600CC"/>
                </a:solidFill>
              </a:rPr>
              <a:t> </a:t>
            </a:r>
            <a:endParaRPr lang="en-AU" sz="2800" b="1" dirty="0">
              <a:solidFill>
                <a:srgbClr val="6600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51278" y="4871622"/>
            <a:ext cx="183896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AU" sz="2800" b="1" dirty="0" smtClean="0">
                <a:solidFill>
                  <a:srgbClr val="FF0000"/>
                </a:solidFill>
              </a:rPr>
              <a:t>FEELING</a:t>
            </a:r>
            <a:r>
              <a:rPr lang="en-AU" sz="2800" b="1" dirty="0" smtClean="0">
                <a:solidFill>
                  <a:srgbClr val="6600CC"/>
                </a:solidFill>
              </a:rPr>
              <a:t> </a:t>
            </a:r>
            <a:endParaRPr lang="en-AU" sz="2800" b="1" dirty="0">
              <a:solidFill>
                <a:srgbClr val="6600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0419" y="4941332"/>
            <a:ext cx="206017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AU" sz="2800" b="1" dirty="0" smtClean="0">
                <a:solidFill>
                  <a:srgbClr val="FF0000"/>
                </a:solidFill>
              </a:rPr>
              <a:t>THOUGHT</a:t>
            </a:r>
            <a:r>
              <a:rPr lang="en-AU" sz="2800" b="1" dirty="0" smtClean="0">
                <a:solidFill>
                  <a:srgbClr val="6600CC"/>
                </a:solidFill>
              </a:rPr>
              <a:t> </a:t>
            </a:r>
            <a:endParaRPr lang="en-AU" sz="2800" b="1" dirty="0">
              <a:solidFill>
                <a:srgbClr val="6600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37276" y="4941332"/>
            <a:ext cx="247332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rgbClr val="FF0000"/>
                </a:solidFill>
              </a:rPr>
              <a:t>SENSATION</a:t>
            </a:r>
            <a:endParaRPr lang="en-AU" sz="2800" b="1" dirty="0">
              <a:solidFill>
                <a:srgbClr val="6600C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19297" y="5011042"/>
            <a:ext cx="247332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rgbClr val="FF0000"/>
                </a:solidFill>
              </a:rPr>
              <a:t>URGE</a:t>
            </a:r>
            <a:endParaRPr lang="en-AU" sz="2800" b="1" dirty="0">
              <a:solidFill>
                <a:srgbClr val="6600C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319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23" grpId="0" animBg="1"/>
      <p:bldP spid="24" grpId="0" animBg="1"/>
      <p:bldP spid="25" grpId="0" animBg="1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INCLUDEPPT" val="True"/>
  <p:tag name="REALTIMEBACKUP" val="False"/>
  <p:tag name="CHARTSCALE" val="True"/>
  <p:tag name="FIBINCLUDEOTHER" val="True"/>
  <p:tag name="PRRESPONSE3" val="8"/>
  <p:tag name="PRRESPONSE7" val="4"/>
  <p:tag name="SHOWFLASHWARNING" val="True"/>
  <p:tag name="SHOWBARVISIBLE" val="True"/>
  <p:tag name="ANSWERNOWSTYLE" val="-1"/>
  <p:tag name="RESPTABLESTYLE" val="-1"/>
  <p:tag name="BACKUPSESSIONS" val="True"/>
  <p:tag name="AUTOUPDATEALIASES" val="True"/>
  <p:tag name="SKIPREMAININGRACESLIDES" val="True"/>
  <p:tag name="BUBBLESIZEVISIBLE" val="True"/>
  <p:tag name="CUSTOMCELLBACKCOLOR1" val="-657956"/>
  <p:tag name="DISPLAYNAME" val="True"/>
  <p:tag name="AUTOSIZEGRID" val="True"/>
  <p:tag name="RESETCHARTS" val="True"/>
  <p:tag name="CORRECTPOINTVALUE" val="1"/>
  <p:tag name="AUTOADJUSTPARTRANGE" val="True"/>
  <p:tag name="FIBDISPLAYKEYWORDS" val="True"/>
  <p:tag name="PRRESPONSE5" val="6"/>
  <p:tag name="PRRESPONSE10" val="1"/>
  <p:tag name="USESECONDARYMONITOR" val="True"/>
  <p:tag name="COUNTDOWNSTYLE" val="-1"/>
  <p:tag name="ALLOWDUPLICATES" val="False"/>
  <p:tag name="STDCHART" val="1"/>
  <p:tag name="MAXRESPONDERS" val="5"/>
  <p:tag name="CUSTOMGRIDBACKCOLOR" val="-2830136"/>
  <p:tag name="DISPLAYDEVICENUMBER" val="True"/>
  <p:tag name="POLLINGCYCLE" val="2"/>
  <p:tag name="ALLOWUSERFEEDBACK" val="True"/>
  <p:tag name="ADVANCEDSETTINGSVIEW" val="False"/>
  <p:tag name="PRRESPONSE2" val="9"/>
  <p:tag name="PRRESPONSE9" val="2"/>
  <p:tag name="SAVECSVWITHSESSION" val="True"/>
  <p:tag name="COUNTDOWNSECONDS" val="10"/>
  <p:tag name="REVIEWONLY" val="False"/>
  <p:tag name="BUBBLENAMEVISIBLE" val="True"/>
  <p:tag name="CUSTOMCELLBACKCOLOR3" val="-268652"/>
  <p:tag name="GRIDPOSITION" val="1"/>
  <p:tag name="INCORRECTPOINTVALUE" val="0"/>
  <p:tag name="FIBNUMRESULTS" val="5"/>
  <p:tag name="PRRESPONSE8" val="3"/>
  <p:tag name="CSVFORMAT" val="0"/>
  <p:tag name="CHARTVALUEFORMAT" val="0%"/>
  <p:tag name="PARTICIPANTSINLEADERBOARD" val="5"/>
  <p:tag name="USESCHEMECOLORS" val="True"/>
  <p:tag name="INCLUDENONRESPONDERS" val="False"/>
  <p:tag name="FIBDISPLAYRESULTS" val="True"/>
  <p:tag name="ALWAYSOPENPOLL" val="False"/>
  <p:tag name="RESPCOUNTERFORMAT" val="0"/>
  <p:tag name="RACEANIMATIONSPEED" val="3"/>
  <p:tag name="GRIDOPACITY" val="90"/>
  <p:tag name="REALTIMEBACKUPPATH" val="(None)"/>
  <p:tag name="PRRESPONSE6" val="5"/>
  <p:tag name="NUMRESPONSES" val="1"/>
  <p:tag name="DEFAULTNUMTEAMS" val="5"/>
  <p:tag name="MULTIRESPDIVISOR" val="1"/>
  <p:tag name="TPVERSION" val="2008"/>
  <p:tag name="RACEENDPOINTS" val="100"/>
  <p:tag name="CHARTCOLORS" val="0"/>
  <p:tag name="POWERPOINTVERSION" val="14.0"/>
  <p:tag name="CUSTOMCELLBACKCOLOR2" val="-13395457"/>
  <p:tag name="PRRESPONSE4" val="7"/>
  <p:tag name="GRIDROTATIONINTERVAL" val="2"/>
  <p:tag name="AUTOADVANCE" val="False"/>
  <p:tag name="ANSWERNOWTEXT" val="Answer Now"/>
  <p:tag name="BUBBLEGROUPING" val="3"/>
  <p:tag name="PRRESPONSE1" val="10"/>
  <p:tag name="ZEROBASED" val="False"/>
  <p:tag name="DELIMITERS" val="3.1"/>
  <p:tag name="TPFULLVERSION" val="4.2.4.10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45952</TotalTime>
  <Words>2990</Words>
  <Application>Microsoft Office PowerPoint</Application>
  <PresentationFormat>On-screen Show (4:3)</PresentationFormat>
  <Paragraphs>600</Paragraphs>
  <Slides>48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ＭＳ Ｐゴシック</vt:lpstr>
      <vt:lpstr>Arial</vt:lpstr>
      <vt:lpstr>Calibri</vt:lpstr>
      <vt:lpstr>Tahoma</vt:lpstr>
      <vt:lpstr>Times New Roman</vt:lpstr>
      <vt:lpstr>Wingdings</vt:lpstr>
      <vt:lpstr>Layers</vt:lpstr>
      <vt:lpstr>PowerPoint Presentation</vt:lpstr>
      <vt:lpstr>       </vt:lpstr>
      <vt:lpstr>       </vt:lpstr>
      <vt:lpstr>       </vt:lpstr>
      <vt:lpstr>Exercise: ten-minute history</vt:lpstr>
      <vt:lpstr> While taking history, note:</vt:lpstr>
      <vt:lpstr>Exercise: complete a triflex assessment </vt:lpstr>
      <vt:lpstr>       </vt:lpstr>
      <vt:lpstr>PowerPoint Presentation</vt:lpstr>
      <vt:lpstr>PowerPoint Presentation</vt:lpstr>
      <vt:lpstr>Drop Anchor</vt:lpstr>
      <vt:lpstr>PowerPoint Presentation</vt:lpstr>
      <vt:lpstr>Gentler ways to get clients present?</vt:lpstr>
      <vt:lpstr>Gentler ways to get clients present?</vt:lpstr>
      <vt:lpstr>Gentler ways to get clients present?</vt:lpstr>
      <vt:lpstr>Gentler ways to get clients present?</vt:lpstr>
      <vt:lpstr>Gentler ways to get clients present?</vt:lpstr>
      <vt:lpstr>       </vt:lpstr>
      <vt:lpstr>Self-as-context: ‘new’ definition</vt:lpstr>
      <vt:lpstr>Self-as-context: ‘new’ definition</vt:lpstr>
      <vt:lpstr>PowerPoint Presentation</vt:lpstr>
      <vt:lpstr>PowerPoint Presentation</vt:lpstr>
      <vt:lpstr>PowerPoint Presentation</vt:lpstr>
      <vt:lpstr>PowerPoint Presentation</vt:lpstr>
      <vt:lpstr>Self-as-Context</vt:lpstr>
      <vt:lpstr>PowerPoint Presentation</vt:lpstr>
      <vt:lpstr>PowerPoint Presentation</vt:lpstr>
      <vt:lpstr>Self-as-context</vt:lpstr>
      <vt:lpstr>Self-as-context …. plus what?</vt:lpstr>
      <vt:lpstr>“Notice X”</vt:lpstr>
      <vt:lpstr>The ‘Observing Self’: why bother?</vt:lpstr>
      <vt:lpstr>Self-as-context = flexible perspective taking</vt:lpstr>
      <vt:lpstr>Exercise: Come back to center #1</vt:lpstr>
      <vt:lpstr>Do what matters &lt;=&gt; Be present</vt:lpstr>
      <vt:lpstr>Exercise: Come back to center #2</vt:lpstr>
      <vt:lpstr>Open up&lt;=&gt; Be present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Exercise: Open up&lt;=&gt; Do What Matters</vt:lpstr>
      <vt:lpstr>Exercise: Open up&lt;=&gt; Do What Matters</vt:lpstr>
      <vt:lpstr>PowerPoint Presentation</vt:lpstr>
      <vt:lpstr>A Common Reply To Questions About Values:</vt:lpstr>
      <vt:lpstr>PowerPoint Presentation</vt:lpstr>
      <vt:lpstr>Get People Moving: 3 Factors</vt:lpstr>
    </vt:vector>
  </TitlesOfParts>
  <Company>patricia bach psychologist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AACBT</dc:title>
  <dc:creator>Russ harris</dc:creator>
  <cp:lastModifiedBy>Russ!</cp:lastModifiedBy>
  <cp:revision>787</cp:revision>
  <dcterms:created xsi:type="dcterms:W3CDTF">2006-05-24T02:41:26Z</dcterms:created>
  <dcterms:modified xsi:type="dcterms:W3CDTF">2013-07-09T01:02:49Z</dcterms:modified>
</cp:coreProperties>
</file>